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  <p:sldId id="257" r:id="rId3"/>
    <p:sldId id="267" r:id="rId4"/>
    <p:sldId id="272" r:id="rId5"/>
    <p:sldId id="270" r:id="rId6"/>
    <p:sldId id="263" r:id="rId7"/>
    <p:sldId id="271" r:id="rId8"/>
    <p:sldId id="264" r:id="rId9"/>
    <p:sldId id="258" r:id="rId10"/>
    <p:sldId id="259" r:id="rId11"/>
    <p:sldId id="273" r:id="rId12"/>
    <p:sldId id="268" r:id="rId13"/>
    <p:sldId id="269" r:id="rId14"/>
    <p:sldId id="274" r:id="rId15"/>
    <p:sldId id="260" r:id="rId16"/>
    <p:sldId id="261" r:id="rId17"/>
    <p:sldId id="262" r:id="rId18"/>
    <p:sldId id="275" r:id="rId19"/>
    <p:sldId id="266" r:id="rId20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71" autoAdjust="0"/>
    <p:restoredTop sz="94660"/>
  </p:normalViewPr>
  <p:slideViewPr>
    <p:cSldViewPr>
      <p:cViewPr varScale="1">
        <p:scale>
          <a:sx n="79" d="100"/>
          <a:sy n="79" d="100"/>
        </p:scale>
        <p:origin x="-91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0" y="0"/>
            <a:ext cx="9144000" cy="6400800"/>
            <a:chOff x="0" y="0"/>
            <a:chExt cx="9144000" cy="6400800"/>
          </a:xfrm>
        </p:grpSpPr>
        <p:sp>
          <p:nvSpPr>
            <p:cNvPr id="5" name="Rectangle 4"/>
            <p:cNvSpPr/>
            <p:nvPr/>
          </p:nvSpPr>
          <p:spPr>
            <a:xfrm>
              <a:off x="1828800" y="4572000"/>
              <a:ext cx="6858000" cy="18288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/>
            </a:p>
          </p:txBody>
        </p:sp>
        <p:grpSp>
          <p:nvGrpSpPr>
            <p:cNvPr id="6" name="Group 10"/>
            <p:cNvGrpSpPr>
              <a:grpSpLocks/>
            </p:cNvGrpSpPr>
            <p:nvPr/>
          </p:nvGrpSpPr>
          <p:grpSpPr bwMode="auto">
            <a:xfrm>
              <a:off x="0" y="0"/>
              <a:ext cx="9144000" cy="6400800"/>
              <a:chOff x="0" y="0"/>
              <a:chExt cx="9144000" cy="6400800"/>
            </a:xfrm>
          </p:grpSpPr>
          <p:sp>
            <p:nvSpPr>
              <p:cNvPr id="8" name="Rectangle 7"/>
              <p:cNvSpPr/>
              <p:nvPr/>
            </p:nvSpPr>
            <p:spPr>
              <a:xfrm>
                <a:off x="0" y="0"/>
                <a:ext cx="1828800" cy="6400800"/>
              </a:xfrm>
              <a:prstGeom prst="rect">
                <a:avLst/>
              </a:prstGeom>
              <a:solidFill>
                <a:srgbClr val="0F2B5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/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0" y="4572000"/>
                <a:ext cx="9144000" cy="1828800"/>
              </a:xfrm>
              <a:prstGeom prst="rect">
                <a:avLst/>
              </a:prstGeom>
              <a:solidFill>
                <a:srgbClr val="5E82A3"/>
              </a:solidFill>
              <a:ln>
                <a:noFill/>
              </a:ln>
              <a:effectLst>
                <a:reflection blurRad="6350" stA="50000" endA="300" endPos="38500" dist="5080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/>
              </a:p>
            </p:txBody>
          </p:sp>
        </p:grpSp>
        <p:sp>
          <p:nvSpPr>
            <p:cNvPr id="7" name="Rectangle 6"/>
            <p:cNvSpPr/>
            <p:nvPr/>
          </p:nvSpPr>
          <p:spPr>
            <a:xfrm>
              <a:off x="0" y="4572000"/>
              <a:ext cx="1828800" cy="1828800"/>
            </a:xfrm>
            <a:prstGeom prst="rect">
              <a:avLst/>
            </a:prstGeom>
            <a:solidFill>
              <a:srgbClr val="204C82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/>
            </a:p>
          </p:txBody>
        </p:sp>
      </p:grpSp>
      <p:pic>
        <p:nvPicPr>
          <p:cNvPr id="10" name="Picture 18" descr="OpenAIRE_ALL_RGB_noTA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288" y="0"/>
            <a:ext cx="3165475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7820025" y="1846263"/>
            <a:ext cx="12160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sz="3600" b="1" i="1" smtClean="0">
                <a:solidFill>
                  <a:srgbClr val="102D5F"/>
                </a:solidFill>
                <a:latin typeface="Segoe UI Semibold" pitchFamily="34" charset="0"/>
              </a:rPr>
              <a:t>plus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2224088" y="2492375"/>
            <a:ext cx="6884987" cy="355600"/>
          </a:xfrm>
          <a:prstGeom prst="rect">
            <a:avLst/>
          </a:prstGeom>
        </p:spPr>
        <p:txBody>
          <a:bodyPr anchor="b"/>
          <a:lstStyle>
            <a:lvl1pPr algn="l">
              <a:defRPr sz="3600" cap="none" baseline="0">
                <a:solidFill>
                  <a:schemeClr val="bg1"/>
                </a:solidFill>
              </a:defRPr>
            </a:lvl1pPr>
          </a:lstStyle>
          <a:p>
            <a:pPr algn="r" fontAlgn="auto">
              <a:spcAft>
                <a:spcPts val="0"/>
              </a:spcAft>
              <a:defRPr/>
            </a:pPr>
            <a:r>
              <a:rPr lang="en-GB" sz="1600" b="1" dirty="0" smtClean="0">
                <a:solidFill>
                  <a:srgbClr val="102D5F"/>
                </a:solidFill>
              </a:rPr>
              <a:t>2nd-Generation Open Access Infrastructure for Research in Europe</a:t>
            </a:r>
            <a:endParaRPr lang="en-US" sz="1600" spc="200" dirty="0">
              <a:solidFill>
                <a:srgbClr val="102D5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4999" y="5867400"/>
            <a:ext cx="6894871" cy="457200"/>
          </a:xfrm>
        </p:spPr>
        <p:txBody>
          <a:bodyPr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contourClr>
                <a:srgbClr val="DDDDDD"/>
              </a:contourClr>
            </a:sp3d>
          </a:bodyPr>
          <a:lstStyle>
            <a:lvl1pPr marL="0" indent="0" algn="r">
              <a:spcBef>
                <a:spcPts val="0"/>
              </a:spcBef>
              <a:buNone/>
              <a:defRPr sz="2000">
                <a:solidFill>
                  <a:srgbClr val="0F2B5B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4999" y="4648200"/>
            <a:ext cx="6885039" cy="1219200"/>
          </a:xfrm>
        </p:spPr>
        <p:txBody>
          <a:bodyPr anchor="b" anchorCtr="0">
            <a:noAutofit/>
          </a:bodyPr>
          <a:lstStyle>
            <a:lvl1pPr algn="l">
              <a:defRPr sz="3600" cap="none"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363538" y="6534150"/>
            <a:ext cx="8456612" cy="304800"/>
          </a:xfrm>
        </p:spPr>
        <p:txBody>
          <a:bodyPr anchor="t" anchorCtr="0"/>
          <a:lstStyle>
            <a:lvl1pPr algn="ctr">
              <a:defRPr sz="1000" b="1">
                <a:solidFill>
                  <a:srgbClr val="0F2B5B"/>
                </a:solidFill>
              </a:defRPr>
            </a:lvl1pPr>
          </a:lstStyle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240758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7084" y="58996"/>
            <a:ext cx="8259098" cy="1248694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6413" y="1543665"/>
            <a:ext cx="8190271" cy="4896464"/>
          </a:xfrm>
        </p:spPr>
        <p:txBody>
          <a:bodyPr>
            <a:normAutofit/>
          </a:bodyPr>
          <a:lstStyle>
            <a:lvl1pPr marL="360000" indent="-396000" algn="l">
              <a:buClr>
                <a:srgbClr val="5E82A3"/>
              </a:buClr>
              <a:buSzPct val="110000"/>
              <a:buFontTx/>
              <a:buBlip>
                <a:blip r:embed="rId2"/>
              </a:buBlip>
              <a:defRPr sz="3200">
                <a:solidFill>
                  <a:srgbClr val="0F2B5B"/>
                </a:solidFill>
              </a:defRPr>
            </a:lvl1pPr>
            <a:lvl2pPr algn="l">
              <a:spcBef>
                <a:spcPts val="1200"/>
              </a:spcBef>
              <a:buClr>
                <a:srgbClr val="5E82A3"/>
              </a:buClr>
              <a:defRPr sz="3200">
                <a:solidFill>
                  <a:srgbClr val="204C82"/>
                </a:solidFill>
              </a:defRPr>
            </a:lvl2pPr>
            <a:lvl3pPr>
              <a:buClr>
                <a:srgbClr val="5E82A3"/>
              </a:buClr>
              <a:defRPr sz="2800">
                <a:solidFill>
                  <a:srgbClr val="5E82A3"/>
                </a:solidFill>
              </a:defRPr>
            </a:lvl3pPr>
            <a:lvl4pPr>
              <a:buClr>
                <a:srgbClr val="5E82A3"/>
              </a:buClr>
              <a:defRPr sz="2400">
                <a:solidFill>
                  <a:srgbClr val="0F2B5B"/>
                </a:solidFill>
              </a:defRPr>
            </a:lvl4pPr>
            <a:lvl5pPr>
              <a:buClr>
                <a:srgbClr val="5E82A3"/>
              </a:buCl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815975" y="6538913"/>
            <a:ext cx="8161338" cy="261937"/>
          </a:xfrm>
        </p:spPr>
        <p:txBody>
          <a:bodyPr/>
          <a:lstStyle>
            <a:lvl1pPr algn="ctr">
              <a:defRPr sz="1100">
                <a:solidFill>
                  <a:srgbClr val="204C82"/>
                </a:solidFill>
              </a:defRPr>
            </a:lvl1pPr>
          </a:lstStyle>
          <a:p>
            <a:endParaRPr lang="hu-HU"/>
          </a:p>
        </p:txBody>
      </p:sp>
      <p:sp>
        <p:nvSpPr>
          <p:cNvPr id="5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19050" y="6440488"/>
            <a:ext cx="698500" cy="417512"/>
          </a:xfrm>
        </p:spPr>
        <p:txBody>
          <a:bodyPr/>
          <a:lstStyle>
            <a:lvl1pPr>
              <a:defRPr/>
            </a:lvl1pPr>
          </a:lstStyle>
          <a:p>
            <a:fld id="{2CDC71C7-9E0F-4D1A-A491-5B24FEE19C5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637510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0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6" name="Rectangle 5"/>
            <p:cNvSpPr/>
            <p:nvPr/>
          </p:nvSpPr>
          <p:spPr>
            <a:xfrm>
              <a:off x="0" y="0"/>
              <a:ext cx="1828800" cy="6858000"/>
            </a:xfrm>
            <a:prstGeom prst="rect">
              <a:avLst/>
            </a:prstGeom>
            <a:solidFill>
              <a:srgbClr val="0F2B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>
                <a:solidFill>
                  <a:schemeClr val="bg1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0" y="2514600"/>
              <a:ext cx="1828800" cy="1828800"/>
            </a:xfrm>
            <a:prstGeom prst="rect">
              <a:avLst/>
            </a:prstGeom>
            <a:solidFill>
              <a:srgbClr val="204C82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/>
            </a:p>
          </p:txBody>
        </p:sp>
        <p:sp>
          <p:nvSpPr>
            <p:cNvPr id="8" name="Rectangle 7"/>
            <p:cNvSpPr/>
            <p:nvPr/>
          </p:nvSpPr>
          <p:spPr>
            <a:xfrm>
              <a:off x="1828800" y="2514600"/>
              <a:ext cx="7315200" cy="1828800"/>
            </a:xfrm>
            <a:prstGeom prst="rect">
              <a:avLst/>
            </a:prstGeom>
            <a:solidFill>
              <a:srgbClr val="5E82A3"/>
            </a:solidFill>
            <a:ln>
              <a:noFill/>
            </a:ln>
            <a:effectLst>
              <a:reflection blurRad="6350" stA="50000" endA="300" endPos="38500" dist="508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/>
            </a:p>
          </p:txBody>
        </p:sp>
      </p:grpSp>
      <p:pic>
        <p:nvPicPr>
          <p:cNvPr id="9" name="Picture 16" descr="OpenAIRE_ALL_RGB_Only_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481013"/>
            <a:ext cx="9239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4999" y="2667000"/>
            <a:ext cx="6904703" cy="1531374"/>
          </a:xfrm>
        </p:spPr>
        <p:txBody>
          <a:bodyPr anchor="t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none" spc="20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" y="4495800"/>
            <a:ext cx="1524000" cy="2057400"/>
          </a:xfrm>
        </p:spPr>
        <p:txBody>
          <a:bodyPr rtlCol="0">
            <a:normAutofit/>
          </a:bodyPr>
          <a:lstStyle>
            <a:lvl1pPr marL="0" indent="0">
              <a:lnSpc>
                <a:spcPct val="200000"/>
              </a:lnSpc>
              <a:buNone/>
              <a:defRPr sz="16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2"/>
          <p:cNvSpPr>
            <a:spLocks noGrp="1"/>
          </p:cNvSpPr>
          <p:nvPr>
            <p:ph type="body" idx="10"/>
          </p:nvPr>
        </p:nvSpPr>
        <p:spPr>
          <a:xfrm>
            <a:off x="4542502" y="4510548"/>
            <a:ext cx="4286865" cy="2106561"/>
          </a:xfrm>
        </p:spPr>
        <p:txBody>
          <a:bodyPr rtlCol="0">
            <a:normAutofit/>
          </a:bodyPr>
          <a:lstStyle>
            <a:lvl1pPr marL="0" indent="0">
              <a:lnSpc>
                <a:spcPct val="200000"/>
              </a:lnSpc>
              <a:buNone/>
              <a:defRPr sz="2000" b="1" kern="1200">
                <a:solidFill>
                  <a:srgbClr val="204C8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4318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6748" y="39328"/>
            <a:ext cx="8249266" cy="126344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5917" y="1531791"/>
            <a:ext cx="4032000" cy="4896000"/>
          </a:xfrm>
        </p:spPr>
        <p:txBody>
          <a:bodyPr>
            <a:normAutofit/>
          </a:bodyPr>
          <a:lstStyle>
            <a:lvl1pPr marL="228600" indent="-228600">
              <a:defRPr sz="1800"/>
            </a:lvl1pPr>
            <a:lvl2pPr marL="457200" indent="-228600">
              <a:defRPr sz="1800"/>
            </a:lvl2pPr>
            <a:lvl3pPr marL="685800" indent="-228600">
              <a:defRPr sz="1800"/>
            </a:lvl3pPr>
            <a:lvl4pPr marL="914400" indent="-228600">
              <a:defRPr sz="1800"/>
            </a:lvl4pPr>
            <a:lvl5pPr marL="1143000" indent="-228600"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97229" y="1541623"/>
            <a:ext cx="4032000" cy="4896000"/>
          </a:xfrm>
        </p:spPr>
        <p:txBody>
          <a:bodyPr>
            <a:normAutofit/>
          </a:bodyPr>
          <a:lstStyle>
            <a:lvl1pPr marL="228600" indent="-228600">
              <a:defRPr sz="1800"/>
            </a:lvl1pPr>
            <a:lvl2pPr marL="457200" indent="-228600">
              <a:defRPr sz="1800"/>
            </a:lvl2pPr>
            <a:lvl3pPr marL="685800" indent="-228600">
              <a:defRPr sz="1800"/>
            </a:lvl3pPr>
            <a:lvl4pPr marL="914400" indent="-228600">
              <a:defRPr sz="1800"/>
            </a:lvl4pPr>
            <a:lvl5pPr marL="1143000" indent="-228600"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0"/>
          </p:nvPr>
        </p:nvSpPr>
        <p:spPr>
          <a:xfrm>
            <a:off x="846138" y="6616700"/>
            <a:ext cx="8159750" cy="192088"/>
          </a:xfrm>
        </p:spPr>
        <p:txBody>
          <a:bodyPr/>
          <a:lstStyle>
            <a:lvl1pPr algn="ctr">
              <a:defRPr sz="1100" b="0">
                <a:solidFill>
                  <a:srgbClr val="204C82"/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0" y="6440488"/>
            <a:ext cx="698500" cy="417512"/>
          </a:xfrm>
        </p:spPr>
        <p:txBody>
          <a:bodyPr/>
          <a:lstStyle>
            <a:lvl1pPr>
              <a:defRPr/>
            </a:lvl1pPr>
          </a:lstStyle>
          <a:p>
            <a:fld id="{2CDC71C7-9E0F-4D1A-A491-5B24FEE19C5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61461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6583" y="81117"/>
            <a:ext cx="8239430" cy="1236406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5784" y="1524801"/>
            <a:ext cx="4032000" cy="684000"/>
          </a:xfrm>
        </p:spPr>
        <p:txBody>
          <a:bodyPr rtlCol="0" anchor="ctr">
            <a:noAutofit/>
          </a:bodyPr>
          <a:lstStyle>
            <a:lvl1pPr marL="0" indent="0">
              <a:buNone/>
              <a:defRPr sz="2200" b="0" kern="1200">
                <a:solidFill>
                  <a:srgbClr val="0F2B5B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309" y="2370750"/>
            <a:ext cx="4032000" cy="4104000"/>
          </a:xfrm>
        </p:spPr>
        <p:txBody>
          <a:bodyPr rtlCol="0">
            <a:normAutofit/>
          </a:bodyPr>
          <a:lstStyle>
            <a:lvl1pPr marL="228600" indent="-228600" algn="l" defTabSz="914400" rtl="0" eaLnBrk="1" latinLnBrk="0" hangingPunct="1">
              <a:buSzPct val="110000"/>
              <a:buFont typeface="Wingdings" pitchFamily="2" charset="2"/>
              <a:defRPr sz="1800" kern="1200">
                <a:solidFill>
                  <a:srgbClr val="0F2B5B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buSzPct val="80000"/>
              <a:buFont typeface="Wingdings" pitchFamily="2" charset="2"/>
              <a:tabLst/>
              <a:defRPr sz="1800" kern="1200">
                <a:solidFill>
                  <a:srgbClr val="0F2B5B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buSzPct val="80000"/>
              <a:buFont typeface="Wingdings" pitchFamily="2" charset="2"/>
              <a:tabLst/>
              <a:defRPr sz="1800" kern="1200">
                <a:solidFill>
                  <a:srgbClr val="0F2B5B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buSzPct val="80000"/>
              <a:buFont typeface="Wingdings" pitchFamily="2" charset="2"/>
              <a:tabLst/>
              <a:defRPr sz="1800" kern="1200">
                <a:solidFill>
                  <a:srgbClr val="0F2B5B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buSzPct val="80000"/>
              <a:buFont typeface="Wingdings" pitchFamily="2" charset="2"/>
              <a:tabLst/>
              <a:defRPr sz="1800" kern="1200">
                <a:solidFill>
                  <a:srgbClr val="0F2B5B"/>
                </a:solidFill>
                <a:latin typeface="+mn-lt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458" y="1524801"/>
            <a:ext cx="4032000" cy="684000"/>
          </a:xfrm>
        </p:spPr>
        <p:txBody>
          <a:bodyPr anchor="ctr">
            <a:noAutofit/>
          </a:bodyPr>
          <a:lstStyle>
            <a:lvl1pPr marL="0" indent="0">
              <a:buNone/>
              <a:defRPr sz="2200" b="0">
                <a:solidFill>
                  <a:srgbClr val="0F2B5B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458" y="2370749"/>
            <a:ext cx="4032000" cy="4104000"/>
          </a:xfrm>
        </p:spPr>
        <p:txBody>
          <a:bodyPr rtlCol="0">
            <a:normAutofit/>
          </a:bodyPr>
          <a:lstStyle>
            <a:lvl1pPr marL="228600" indent="-228600" algn="l" defTabSz="914400" rtl="0" eaLnBrk="1" latinLnBrk="0" hangingPunct="1">
              <a:buSzPct val="110000"/>
              <a:buFont typeface="Wingdings" pitchFamily="2" charset="2"/>
              <a:defRPr sz="1800" kern="1200">
                <a:solidFill>
                  <a:srgbClr val="0F2B5B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buSzPct val="80000"/>
              <a:buFont typeface="Wingdings" pitchFamily="2" charset="2"/>
              <a:defRPr sz="1800" kern="1200">
                <a:solidFill>
                  <a:srgbClr val="0F2B5B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buSzPct val="80000"/>
              <a:buFont typeface="Wingdings" pitchFamily="2" charset="2"/>
              <a:defRPr sz="1800" kern="1200">
                <a:solidFill>
                  <a:srgbClr val="0F2B5B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buSzPct val="80000"/>
              <a:buFont typeface="Wingdings" pitchFamily="2" charset="2"/>
              <a:defRPr sz="1800" kern="1200">
                <a:solidFill>
                  <a:srgbClr val="0F2B5B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buSzPct val="80000"/>
              <a:buFont typeface="Wingdings" pitchFamily="2" charset="2"/>
              <a:defRPr sz="1800" kern="1200">
                <a:solidFill>
                  <a:srgbClr val="0F2B5B"/>
                </a:solidFill>
                <a:latin typeface="+mn-lt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Footer Placeholder 7"/>
          <p:cNvSpPr>
            <a:spLocks noGrp="1"/>
          </p:cNvSpPr>
          <p:nvPr>
            <p:ph type="ftr" sz="quarter" idx="10"/>
          </p:nvPr>
        </p:nvSpPr>
        <p:spPr>
          <a:xfrm>
            <a:off x="846138" y="6557963"/>
            <a:ext cx="8042275" cy="212725"/>
          </a:xfrm>
        </p:spPr>
        <p:txBody>
          <a:bodyPr/>
          <a:lstStyle>
            <a:lvl1pPr algn="ctr">
              <a:defRPr sz="1100">
                <a:solidFill>
                  <a:srgbClr val="204C82"/>
                </a:solidFill>
              </a:defRPr>
            </a:lvl1pPr>
          </a:lstStyle>
          <a:p>
            <a:endParaRPr lang="hu-HU"/>
          </a:p>
        </p:txBody>
      </p:sp>
      <p:sp>
        <p:nvSpPr>
          <p:cNvPr id="8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0" y="6440488"/>
            <a:ext cx="698500" cy="417512"/>
          </a:xfrm>
        </p:spPr>
        <p:txBody>
          <a:bodyPr/>
          <a:lstStyle>
            <a:lvl1pPr>
              <a:defRPr/>
            </a:lvl1pPr>
          </a:lstStyle>
          <a:p>
            <a:fld id="{2CDC71C7-9E0F-4D1A-A491-5B24FEE19C5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44101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9144000" cy="1440000"/>
            <a:chOff x="0" y="0"/>
            <a:chExt cx="9144000" cy="1440000"/>
          </a:xfrm>
          <a:solidFill>
            <a:srgbClr val="5E82A3"/>
          </a:solidFill>
        </p:grpSpPr>
        <p:sp>
          <p:nvSpPr>
            <p:cNvPr id="4" name="Rectangle 3"/>
            <p:cNvSpPr/>
            <p:nvPr/>
          </p:nvSpPr>
          <p:spPr>
            <a:xfrm>
              <a:off x="0" y="0"/>
              <a:ext cx="9144000" cy="1440000"/>
            </a:xfrm>
            <a:prstGeom prst="rect">
              <a:avLst/>
            </a:prstGeom>
            <a:grpFill/>
            <a:ln>
              <a:noFill/>
            </a:ln>
            <a:effectLst>
              <a:reflection blurRad="6350" stA="50000" endA="300" endPos="38500" dist="508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/>
            </a:p>
          </p:txBody>
        </p:sp>
        <p:sp>
          <p:nvSpPr>
            <p:cNvPr id="5" name="Rectangle 4"/>
            <p:cNvSpPr/>
            <p:nvPr/>
          </p:nvSpPr>
          <p:spPr>
            <a:xfrm>
              <a:off x="0" y="0"/>
              <a:ext cx="1828800" cy="1440000"/>
            </a:xfrm>
            <a:prstGeom prst="rect">
              <a:avLst/>
            </a:prstGeom>
            <a:solidFill>
              <a:srgbClr val="204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/>
            </a:p>
          </p:txBody>
        </p:sp>
      </p:grpSp>
      <p:pic>
        <p:nvPicPr>
          <p:cNvPr id="6" name="Picture 15" descr="OpenAIRE_ALL_RGB_Only_O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525" y="442913"/>
            <a:ext cx="633413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1213" y="49160"/>
            <a:ext cx="8032954" cy="131752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785813" y="6518275"/>
            <a:ext cx="8229600" cy="261938"/>
          </a:xfrm>
        </p:spPr>
        <p:txBody>
          <a:bodyPr/>
          <a:lstStyle>
            <a:lvl1pPr algn="ctr">
              <a:defRPr sz="1100">
                <a:solidFill>
                  <a:srgbClr val="204C82"/>
                </a:solidFill>
              </a:defRPr>
            </a:lvl1pPr>
          </a:lstStyle>
          <a:p>
            <a:endParaRPr lang="hu-HU"/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0" y="6469063"/>
            <a:ext cx="541338" cy="388937"/>
          </a:xfrm>
        </p:spPr>
        <p:txBody>
          <a:bodyPr/>
          <a:lstStyle>
            <a:lvl1pPr>
              <a:defRPr>
                <a:solidFill>
                  <a:srgbClr val="204C82"/>
                </a:solidFill>
              </a:defRPr>
            </a:lvl1pPr>
          </a:lstStyle>
          <a:p>
            <a:fld id="{2CDC71C7-9E0F-4D1A-A491-5B24FEE19C5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42852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828800" cy="1368000"/>
          </a:xfrm>
          <a:prstGeom prst="rect">
            <a:avLst/>
          </a:prstGeom>
          <a:solidFill>
            <a:srgbClr val="204C82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/>
          </a:p>
        </p:txBody>
      </p:sp>
      <p:pic>
        <p:nvPicPr>
          <p:cNvPr id="3" name="Picture 12" descr="OpenAIRE_ALL_RGB_Only_O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013" y="274638"/>
            <a:ext cx="63341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639763" y="6450013"/>
            <a:ext cx="8267700" cy="271462"/>
          </a:xfrm>
        </p:spPr>
        <p:txBody>
          <a:bodyPr/>
          <a:lstStyle>
            <a:lvl1pPr algn="ctr">
              <a:defRPr sz="1100">
                <a:solidFill>
                  <a:srgbClr val="204C82"/>
                </a:solidFill>
              </a:defRPr>
            </a:lvl1pPr>
          </a:lstStyle>
          <a:p>
            <a:endParaRPr lang="hu-HU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0" y="6419850"/>
            <a:ext cx="452438" cy="438150"/>
          </a:xfrm>
        </p:spPr>
        <p:txBody>
          <a:bodyPr/>
          <a:lstStyle>
            <a:lvl1pPr>
              <a:defRPr sz="1200">
                <a:solidFill>
                  <a:srgbClr val="204C82"/>
                </a:solidFill>
              </a:defRPr>
            </a:lvl1pPr>
          </a:lstStyle>
          <a:p>
            <a:fld id="{2CDC71C7-9E0F-4D1A-A491-5B24FEE19C5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61767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6245" y="0"/>
            <a:ext cx="8190271" cy="1371600"/>
          </a:xfr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 cap="none" spc="20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5574" y="1553496"/>
            <a:ext cx="8141109" cy="4847303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spcBef>
                <a:spcPts val="600"/>
              </a:spcBef>
              <a:defRPr sz="2800"/>
            </a:lvl2pPr>
            <a:lvl3pPr>
              <a:spcBef>
                <a:spcPts val="600"/>
              </a:spcBef>
              <a:defRPr sz="2400"/>
            </a:lvl3pPr>
            <a:lvl4pPr>
              <a:spcBef>
                <a:spcPts val="600"/>
              </a:spcBef>
              <a:defRPr sz="2000"/>
            </a:lvl4pPr>
            <a:lvl5pPr>
              <a:spcBef>
                <a:spcPts val="600"/>
              </a:spcBef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3018503"/>
            <a:ext cx="1524000" cy="2375187"/>
          </a:xfrm>
          <a:solidFill>
            <a:schemeClr val="bg1">
              <a:alpha val="10000"/>
            </a:schemeClr>
          </a:solid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>
              <a:lnSpc>
                <a:spcPct val="150000"/>
              </a:lnSpc>
              <a:buNone/>
              <a:defRPr sz="1400" b="1">
                <a:solidFill>
                  <a:srgbClr val="5E82A3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6"/>
          <p:cNvSpPr>
            <a:spLocks noGrp="1"/>
          </p:cNvSpPr>
          <p:nvPr>
            <p:ph type="sldNum" sz="quarter" idx="10"/>
          </p:nvPr>
        </p:nvSpPr>
        <p:spPr>
          <a:xfrm>
            <a:off x="0" y="6440488"/>
            <a:ext cx="677863" cy="417512"/>
          </a:xfrm>
        </p:spPr>
        <p:txBody>
          <a:bodyPr/>
          <a:lstStyle>
            <a:lvl1pPr>
              <a:defRPr/>
            </a:lvl1pPr>
          </a:lstStyle>
          <a:p>
            <a:fld id="{2CDC71C7-9E0F-4D1A-A491-5B24FEE19C59}" type="slidenum">
              <a:rPr lang="hu-HU" smtClean="0"/>
              <a:t>‹#›</a:t>
            </a:fld>
            <a:endParaRPr lang="hu-HU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785813" y="6518275"/>
            <a:ext cx="8229600" cy="261938"/>
          </a:xfrm>
        </p:spPr>
        <p:txBody>
          <a:bodyPr/>
          <a:lstStyle>
            <a:lvl1pPr algn="ctr">
              <a:defRPr sz="1100">
                <a:solidFill>
                  <a:srgbClr val="204C82"/>
                </a:solidFill>
              </a:defRPr>
            </a:lvl1pPr>
          </a:lstStyle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104662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3058" y="228600"/>
            <a:ext cx="8150942" cy="1143000"/>
          </a:xfr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 cap="none" spc="20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60206" y="1769807"/>
            <a:ext cx="7531510" cy="4483510"/>
          </a:xfrm>
          <a:noFill/>
          <a:ln w="101600" cmpd="sng">
            <a:miter lim="800000"/>
          </a:ln>
          <a:effectLst>
            <a:outerShdw blurRad="63500" sx="102000" sy="102000" algn="ctr" rotWithShape="0">
              <a:prstClr val="black">
                <a:alpha val="30000"/>
              </a:prstClr>
            </a:out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rtlCol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585" y="3975386"/>
            <a:ext cx="1527048" cy="2359152"/>
          </a:xfrm>
          <a:solidFill>
            <a:schemeClr val="bg1">
              <a:alpha val="10000"/>
            </a:schemeClr>
          </a:solid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rtlCol="0" anchor="b">
            <a:normAutofit/>
          </a:bodyPr>
          <a:lstStyle>
            <a:lvl1pPr marL="0" indent="0" algn="r">
              <a:lnSpc>
                <a:spcPct val="150000"/>
              </a:lnSpc>
              <a:buNone/>
              <a:defRPr sz="1400" b="1" kern="1200">
                <a:solidFill>
                  <a:srgbClr val="5E82A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0"/>
          </p:nvPr>
        </p:nvSpPr>
        <p:spPr>
          <a:xfrm>
            <a:off x="1062038" y="6567488"/>
            <a:ext cx="7904162" cy="163512"/>
          </a:xfrm>
        </p:spPr>
        <p:txBody>
          <a:bodyPr/>
          <a:lstStyle>
            <a:lvl1pPr algn="ctr">
              <a:defRPr sz="1100">
                <a:solidFill>
                  <a:srgbClr val="204C82"/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1"/>
          </p:nvPr>
        </p:nvSpPr>
        <p:spPr>
          <a:xfrm>
            <a:off x="138113" y="6489700"/>
            <a:ext cx="501650" cy="368300"/>
          </a:xfrm>
        </p:spPr>
        <p:txBody>
          <a:bodyPr/>
          <a:lstStyle>
            <a:lvl1pPr>
              <a:defRPr>
                <a:solidFill>
                  <a:srgbClr val="5E82A3"/>
                </a:solidFill>
              </a:defRPr>
            </a:lvl1pPr>
          </a:lstStyle>
          <a:p>
            <a:fld id="{2CDC71C7-9E0F-4D1A-A491-5B24FEE19C5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51817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6748" y="19664"/>
            <a:ext cx="8367252" cy="127819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5743" y="1514168"/>
            <a:ext cx="8150942" cy="486696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993775" y="6538913"/>
            <a:ext cx="7983538" cy="261937"/>
          </a:xfrm>
        </p:spPr>
        <p:txBody>
          <a:bodyPr/>
          <a:lstStyle>
            <a:lvl1pPr algn="ctr">
              <a:defRPr sz="1100">
                <a:solidFill>
                  <a:srgbClr val="204C82"/>
                </a:solidFill>
              </a:defRPr>
            </a:lvl1pPr>
          </a:lstStyle>
          <a:p>
            <a:endParaRPr lang="hu-H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107950" y="6508750"/>
            <a:ext cx="511175" cy="349250"/>
          </a:xfr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fld id="{2CDC71C7-9E0F-4D1A-A491-5B24FEE19C5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502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0" y="0"/>
            <a:ext cx="9145588" cy="6858000"/>
            <a:chOff x="-442912" y="457200"/>
            <a:chExt cx="9145304" cy="6858000"/>
          </a:xfrm>
        </p:grpSpPr>
        <p:sp>
          <p:nvSpPr>
            <p:cNvPr id="5" name="Rectangle 4"/>
            <p:cNvSpPr/>
            <p:nvPr/>
          </p:nvSpPr>
          <p:spPr>
            <a:xfrm>
              <a:off x="-442912" y="457200"/>
              <a:ext cx="9129712" cy="684000"/>
            </a:xfrm>
            <a:prstGeom prst="rect">
              <a:avLst/>
            </a:prstGeom>
            <a:solidFill>
              <a:srgbClr val="0F2B5B"/>
            </a:solidFill>
            <a:ln>
              <a:noFill/>
            </a:ln>
            <a:effectLst>
              <a:reflection blurRad="6350" stA="50000" endA="300" endPos="38500" dist="508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/>
            </a:p>
          </p:txBody>
        </p:sp>
        <p:sp>
          <p:nvSpPr>
            <p:cNvPr id="6" name="Rectangle 5"/>
            <p:cNvSpPr/>
            <p:nvPr/>
          </p:nvSpPr>
          <p:spPr>
            <a:xfrm>
              <a:off x="7334009" y="457200"/>
              <a:ext cx="1368383" cy="6858000"/>
            </a:xfrm>
            <a:prstGeom prst="rect">
              <a:avLst/>
            </a:prstGeom>
            <a:solidFill>
              <a:srgbClr val="5E82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/>
            </a:p>
          </p:txBody>
        </p:sp>
        <p:sp>
          <p:nvSpPr>
            <p:cNvPr id="7" name="Rectangle 6"/>
            <p:cNvSpPr/>
            <p:nvPr/>
          </p:nvSpPr>
          <p:spPr>
            <a:xfrm>
              <a:off x="7334009" y="457200"/>
              <a:ext cx="1368383" cy="684213"/>
            </a:xfrm>
            <a:prstGeom prst="rect">
              <a:avLst/>
            </a:prstGeom>
            <a:solidFill>
              <a:srgbClr val="204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/>
            </a:p>
          </p:txBody>
        </p:sp>
      </p:grpSp>
      <p:pic>
        <p:nvPicPr>
          <p:cNvPr id="8" name="Picture 16" descr="OpenAIRE_ALL_RGB_Only_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8800" y="68263"/>
            <a:ext cx="647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36309" y="737421"/>
            <a:ext cx="1236405" cy="597801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6812" y="816078"/>
            <a:ext cx="7511845" cy="5692878"/>
          </a:xfrm>
        </p:spPr>
        <p:txBody>
          <a:bodyPr vert="eaVert"/>
          <a:lstStyle>
            <a:lvl1pPr>
              <a:spcBef>
                <a:spcPts val="600"/>
              </a:spcBef>
              <a:defRPr/>
            </a:lvl1pPr>
            <a:lvl2pPr>
              <a:spcBef>
                <a:spcPts val="600"/>
              </a:spcBef>
              <a:defRPr/>
            </a:lvl2pPr>
            <a:lvl3pPr>
              <a:spcBef>
                <a:spcPts val="600"/>
              </a:spcBef>
              <a:defRPr/>
            </a:lvl3pPr>
            <a:lvl4pPr>
              <a:spcBef>
                <a:spcPts val="600"/>
              </a:spcBef>
              <a:defRPr/>
            </a:lvl4pPr>
            <a:lvl5pPr>
              <a:spcBef>
                <a:spcPts val="6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511175" y="6577013"/>
            <a:ext cx="7050088" cy="250825"/>
          </a:xfrm>
        </p:spPr>
        <p:txBody>
          <a:bodyPr/>
          <a:lstStyle>
            <a:lvl1pPr algn="ctr">
              <a:defRPr sz="1100">
                <a:solidFill>
                  <a:srgbClr val="204C82"/>
                </a:solidFill>
              </a:defRPr>
            </a:lvl1pPr>
          </a:lstStyle>
          <a:p>
            <a:endParaRPr lang="hu-HU"/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0" y="6538913"/>
            <a:ext cx="481013" cy="319087"/>
          </a:xfrm>
        </p:spPr>
        <p:txBody>
          <a:bodyPr/>
          <a:lstStyle>
            <a:lvl1pPr>
              <a:defRPr sz="1200">
                <a:solidFill>
                  <a:srgbClr val="204C82"/>
                </a:solidFill>
              </a:defRPr>
            </a:lvl1pPr>
          </a:lstStyle>
          <a:p>
            <a:fld id="{2CDC71C7-9E0F-4D1A-A491-5B24FEE19C5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01190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1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-1" y="0"/>
            <a:chExt cx="9144001" cy="6858000"/>
          </a:xfrm>
        </p:grpSpPr>
        <p:sp>
          <p:nvSpPr>
            <p:cNvPr id="7" name="Rectangle 6"/>
            <p:cNvSpPr/>
            <p:nvPr/>
          </p:nvSpPr>
          <p:spPr>
            <a:xfrm>
              <a:off x="457200" y="0"/>
              <a:ext cx="8686800" cy="1368000"/>
            </a:xfrm>
            <a:prstGeom prst="rect">
              <a:avLst/>
            </a:prstGeom>
            <a:solidFill>
              <a:srgbClr val="5E82A3"/>
            </a:solidFill>
            <a:ln>
              <a:noFill/>
            </a:ln>
            <a:effectLst>
              <a:reflection blurRad="6350" stA="50000" endA="300" endPos="38500" dist="508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/>
            </a:p>
          </p:txBody>
        </p:sp>
        <p:sp>
          <p:nvSpPr>
            <p:cNvPr id="8" name="Rectangle 7"/>
            <p:cNvSpPr/>
            <p:nvPr/>
          </p:nvSpPr>
          <p:spPr>
            <a:xfrm>
              <a:off x="-1" y="0"/>
              <a:ext cx="720725" cy="6858000"/>
            </a:xfrm>
            <a:prstGeom prst="rect">
              <a:avLst/>
            </a:prstGeom>
            <a:solidFill>
              <a:srgbClr val="0F2B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/>
            </a:p>
          </p:txBody>
        </p:sp>
        <p:sp>
          <p:nvSpPr>
            <p:cNvPr id="9" name="Rectangle 8"/>
            <p:cNvSpPr/>
            <p:nvPr/>
          </p:nvSpPr>
          <p:spPr>
            <a:xfrm>
              <a:off x="-1" y="0"/>
              <a:ext cx="720725" cy="1368425"/>
            </a:xfrm>
            <a:prstGeom prst="rect">
              <a:avLst/>
            </a:prstGeom>
            <a:solidFill>
              <a:srgbClr val="204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/>
            </a:p>
          </p:txBody>
        </p:sp>
      </p:grp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796925" y="1484313"/>
            <a:ext cx="8189913" cy="504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 smtClean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6763" y="39688"/>
            <a:ext cx="8367712" cy="12779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pic>
        <p:nvPicPr>
          <p:cNvPr id="1029" name="Picture 11" descr="OpenAIRE_ALL_RGB_Only_O.pn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363538"/>
            <a:ext cx="539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5025" y="6557963"/>
            <a:ext cx="8170863" cy="261937"/>
          </a:xfrm>
          <a:prstGeom prst="rect">
            <a:avLst/>
          </a:prstGeom>
        </p:spPr>
        <p:txBody>
          <a:bodyPr/>
          <a:lstStyle>
            <a:lvl1pPr algn="ctr">
              <a:defRPr sz="1100" b="0">
                <a:solidFill>
                  <a:srgbClr val="204C82"/>
                </a:solidFill>
                <a:latin typeface="Arial" charset="0"/>
                <a:cs typeface="Arial" charset="0"/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0" y="6508750"/>
            <a:ext cx="639763" cy="349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cap="small" baseline="0">
                <a:solidFill>
                  <a:srgbClr val="5E82A3"/>
                </a:solidFill>
                <a:latin typeface="+mj-lt"/>
                <a:cs typeface="Arial" charset="0"/>
              </a:defRPr>
            </a:lvl1pPr>
          </a:lstStyle>
          <a:p>
            <a:fld id="{2CDC71C7-9E0F-4D1A-A491-5B24FEE19C59}" type="slidenum">
              <a:rPr lang="hu-HU" smtClean="0"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kern="1200" spc="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rebuchet MS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rebuchet MS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rebuchet MS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rebuchet MS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rebuchet MS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rebuchet MS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rebuchet MS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Trebuchet MS" pitchFamily="34" charset="0"/>
        </a:defRPr>
      </a:lvl9pPr>
    </p:titleStyle>
    <p:bodyStyle>
      <a:lvl1pPr marL="457200" indent="-395288" algn="l" rtl="0" eaLnBrk="1" fontAlgn="base" hangingPunct="1">
        <a:spcBef>
          <a:spcPts val="1200"/>
        </a:spcBef>
        <a:spcAft>
          <a:spcPct val="0"/>
        </a:spcAft>
        <a:buClr>
          <a:srgbClr val="5E82A3"/>
        </a:buClr>
        <a:buSzPct val="110000"/>
        <a:buBlip>
          <a:blip r:embed="rId14"/>
        </a:buBlip>
        <a:defRPr sz="2800" kern="1200">
          <a:solidFill>
            <a:srgbClr val="0F2B5B"/>
          </a:solidFill>
          <a:latin typeface="+mn-lt"/>
          <a:ea typeface="+mn-ea"/>
          <a:cs typeface="+mn-cs"/>
        </a:defRPr>
      </a:lvl1pPr>
      <a:lvl2pPr marL="914400" indent="-395288" algn="l" rtl="0" eaLnBrk="1" fontAlgn="base" hangingPunct="1">
        <a:spcBef>
          <a:spcPts val="600"/>
        </a:spcBef>
        <a:spcAft>
          <a:spcPct val="0"/>
        </a:spcAft>
        <a:buClr>
          <a:srgbClr val="0F2B5B"/>
        </a:buClr>
        <a:buSzPct val="80000"/>
        <a:buFont typeface="Calibri" pitchFamily="34" charset="0"/>
        <a:buChar char="–"/>
        <a:defRPr sz="2800" kern="1200">
          <a:solidFill>
            <a:srgbClr val="204C82"/>
          </a:solidFill>
          <a:latin typeface="+mn-lt"/>
          <a:ea typeface="+mn-ea"/>
          <a:cs typeface="+mn-cs"/>
        </a:defRPr>
      </a:lvl2pPr>
      <a:lvl3pPr marL="1371600" indent="-395288" algn="l" rtl="0" eaLnBrk="1" fontAlgn="base" hangingPunct="1">
        <a:spcBef>
          <a:spcPts val="600"/>
        </a:spcBef>
        <a:spcAft>
          <a:spcPct val="0"/>
        </a:spcAft>
        <a:buClr>
          <a:srgbClr val="5E82A3"/>
        </a:buClr>
        <a:buSzPct val="80000"/>
        <a:buFont typeface="Wingdings" pitchFamily="2" charset="2"/>
        <a:buChar char=""/>
        <a:defRPr sz="2400" kern="1200">
          <a:solidFill>
            <a:srgbClr val="5E82A3"/>
          </a:solidFill>
          <a:latin typeface="+mn-lt"/>
          <a:ea typeface="+mn-ea"/>
          <a:cs typeface="+mn-cs"/>
        </a:defRPr>
      </a:lvl3pPr>
      <a:lvl4pPr marL="1828800" indent="-395288" algn="l" rtl="0" eaLnBrk="1" fontAlgn="base" hangingPunct="1">
        <a:spcBef>
          <a:spcPts val="600"/>
        </a:spcBef>
        <a:spcAft>
          <a:spcPct val="0"/>
        </a:spcAft>
        <a:buClr>
          <a:srgbClr val="5E82A3"/>
        </a:buClr>
        <a:buSzPct val="80000"/>
        <a:buFont typeface="Wingdings" pitchFamily="2" charset="2"/>
        <a:buChar char=""/>
        <a:defRPr sz="2000" kern="1200">
          <a:solidFill>
            <a:srgbClr val="595959"/>
          </a:solidFill>
          <a:latin typeface="+mn-lt"/>
          <a:ea typeface="+mn-ea"/>
          <a:cs typeface="+mn-cs"/>
        </a:defRPr>
      </a:lvl4pPr>
      <a:lvl5pPr marL="2286000" indent="-395288" algn="l" rtl="0" eaLnBrk="1" fontAlgn="base" hangingPunct="1">
        <a:spcBef>
          <a:spcPts val="600"/>
        </a:spcBef>
        <a:spcAft>
          <a:spcPct val="0"/>
        </a:spcAft>
        <a:buClr>
          <a:srgbClr val="5E82A3"/>
        </a:buClr>
        <a:buSzPct val="80000"/>
        <a:buFont typeface="Wingdings" pitchFamily="2" charset="2"/>
        <a:buChar char=""/>
        <a:defRPr sz="2000" kern="1200">
          <a:solidFill>
            <a:srgbClr val="0F2B5B"/>
          </a:solidFill>
          <a:latin typeface="+mn-lt"/>
          <a:ea typeface="+mn-ea"/>
          <a:cs typeface="+mn-cs"/>
        </a:defRPr>
      </a:lvl5pPr>
      <a:lvl6pPr marL="2743200" indent="-457200" algn="l" defTabSz="914400" rtl="0" eaLnBrk="1" latinLnBrk="0" hangingPunct="1">
        <a:spcBef>
          <a:spcPts val="1200"/>
        </a:spcBef>
        <a:buClr>
          <a:schemeClr val="accent6"/>
        </a:buClr>
        <a:buSzPct val="90000"/>
        <a:buFont typeface="Wingdings" pitchFamily="2" charset="2"/>
        <a:buChar char="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3200400" indent="-457200" algn="l" defTabSz="914400" rtl="0" eaLnBrk="1" latinLnBrk="0" hangingPunct="1">
        <a:spcBef>
          <a:spcPts val="1200"/>
        </a:spcBef>
        <a:buClr>
          <a:schemeClr val="accent1"/>
        </a:buClr>
        <a:buSzPct val="70000"/>
        <a:buFont typeface="Wingdings" pitchFamily="2" charset="2"/>
        <a:buChar char="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657600" indent="-457200" algn="l" defTabSz="914400" rtl="0" eaLnBrk="1" latinLnBrk="0" hangingPunct="1">
        <a:spcBef>
          <a:spcPts val="1200"/>
        </a:spcBef>
        <a:buClr>
          <a:schemeClr val="accent3"/>
        </a:buClr>
        <a:buFont typeface="Courier New" pitchFamily="49" charset="0"/>
        <a:buChar char="o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4114800" indent="-457200" algn="l" defTabSz="914400" rtl="0" eaLnBrk="1" latinLnBrk="0" hangingPunct="1">
        <a:spcBef>
          <a:spcPts val="12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projecto.rcaap.pt/index.php/lang-pt/consultar-recursos-de-apoio/remository?func=fileinfo&amp;id=337" TargetMode="External"/><Relationship Id="rId2" Type="http://schemas.openxmlformats.org/officeDocument/2006/relationships/hyperlink" Target="http://www.openaire.eu/en/component/attachments/download/79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files.eprints.org/649/" TargetMode="External"/><Relationship Id="rId4" Type="http://schemas.openxmlformats.org/officeDocument/2006/relationships/hyperlink" Target="http://projecto.rcaap.pt/index.php/lang-pt/consultar-recursos-de-apoio/remository?func=select&amp;id=40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1600" y="3501008"/>
            <a:ext cx="7128792" cy="1070992"/>
          </a:xfrm>
        </p:spPr>
        <p:txBody>
          <a:bodyPr>
            <a:normAutofit/>
          </a:bodyPr>
          <a:lstStyle/>
          <a:p>
            <a:r>
              <a:rPr lang="hu-HU" b="1" dirty="0" smtClean="0">
                <a:solidFill>
                  <a:schemeClr val="accent4">
                    <a:lumMod val="50000"/>
                  </a:schemeClr>
                </a:solidFill>
              </a:rPr>
              <a:t>Harangi Gabriella</a:t>
            </a:r>
          </a:p>
          <a:p>
            <a:endParaRPr lang="hu-HU" sz="1600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hu-HU" sz="1600" b="1" dirty="0" smtClean="0">
                <a:solidFill>
                  <a:schemeClr val="accent4">
                    <a:lumMod val="50000"/>
                  </a:schemeClr>
                </a:solidFill>
              </a:rPr>
              <a:t>Debreceni Egyetem Egyetemi és Nemzeti Könyvtár</a:t>
            </a:r>
            <a:endParaRPr lang="hu-HU" sz="16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Hogyan legyünk OpenAIRE kompatibilisek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867580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Az OpenAIRE </a:t>
            </a:r>
            <a:r>
              <a:rPr lang="hu-HU" dirty="0" smtClean="0"/>
              <a:t>Projekt</a:t>
            </a:r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hu-HU" dirty="0" smtClean="0"/>
              <a:t>Open Access Infrastructure for Research in Europe</a:t>
            </a:r>
          </a:p>
          <a:p>
            <a:r>
              <a:rPr lang="hu-HU" dirty="0" smtClean="0"/>
              <a:t>Európai Bizottság által támogatott </a:t>
            </a:r>
            <a:r>
              <a:rPr lang="hu-HU" dirty="0" smtClean="0"/>
              <a:t>projekt</a:t>
            </a:r>
          </a:p>
          <a:p>
            <a:r>
              <a:rPr lang="hu-HU" dirty="0" smtClean="0"/>
              <a:t>Célja a Nyílt hozzáférés / Open Access biztosításának elősegítése</a:t>
            </a:r>
          </a:p>
          <a:p>
            <a:r>
              <a:rPr lang="hu-HU" dirty="0" smtClean="0"/>
              <a:t>FP7 keretprogram által támogatott kutatások </a:t>
            </a:r>
            <a:r>
              <a:rPr lang="hu-HU" dirty="0" smtClean="0"/>
              <a:t>eredményei</a:t>
            </a:r>
            <a:endParaRPr lang="hu-HU" dirty="0" smtClean="0"/>
          </a:p>
          <a:p>
            <a:r>
              <a:rPr lang="hu-HU" dirty="0" smtClean="0"/>
              <a:t>Támogatási és elektronikus infrastruktúra és adatkezelés. </a:t>
            </a:r>
            <a:br>
              <a:rPr lang="hu-HU" dirty="0" smtClean="0"/>
            </a:br>
            <a:r>
              <a:rPr lang="hu-HU" dirty="0" smtClean="0"/>
              <a:t>Központi </a:t>
            </a:r>
            <a:r>
              <a:rPr lang="hu-HU" dirty="0" smtClean="0"/>
              <a:t>oldal tájékoztatásra, az adattárakból begyűjtött  adatok közzétételére </a:t>
            </a:r>
          </a:p>
        </p:txBody>
      </p:sp>
    </p:spTree>
    <p:extLst>
      <p:ext uri="{BB962C8B-B14F-4D97-AF65-F5344CB8AC3E}">
        <p14:creationId xmlns:p14="http://schemas.microsoft.com/office/powerpoint/2010/main" val="1874263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7 kutatási </a:t>
            </a:r>
            <a:r>
              <a:rPr lang="hu-HU" dirty="0" smtClean="0"/>
              <a:t>terület</a:t>
            </a:r>
            <a:r>
              <a:rPr lang="hu-HU" sz="2000" dirty="0" smtClean="0"/>
              <a:t> </a:t>
            </a:r>
            <a:r>
              <a:rPr lang="hu-HU" sz="1000" dirty="0" smtClean="0"/>
              <a:t>- Magyar vonatkozású projektek száma</a:t>
            </a:r>
            <a:endParaRPr lang="hu-HU" sz="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hu-HU" sz="1800" dirty="0" smtClean="0"/>
              <a:t>Energia  - 16</a:t>
            </a:r>
            <a:br>
              <a:rPr lang="hu-HU" sz="1800" dirty="0" smtClean="0"/>
            </a:br>
            <a:r>
              <a:rPr lang="hu-HU" sz="1800" dirty="0" smtClean="0">
                <a:latin typeface="Agency FB" pitchFamily="34" charset="0"/>
              </a:rPr>
              <a:t>[</a:t>
            </a:r>
            <a:r>
              <a:rPr lang="en-US" sz="1800" dirty="0" smtClean="0">
                <a:latin typeface="Agency FB" pitchFamily="34" charset="0"/>
              </a:rPr>
              <a:t>Energy</a:t>
            </a:r>
            <a:r>
              <a:rPr lang="hu-HU" sz="1800" dirty="0" smtClean="0">
                <a:latin typeface="Agency FB" pitchFamily="34" charset="0"/>
              </a:rPr>
              <a:t>]</a:t>
            </a:r>
            <a:endParaRPr lang="en-US" sz="1800" dirty="0">
              <a:latin typeface="Agency FB" pitchFamily="34" charset="0"/>
            </a:endParaRPr>
          </a:p>
          <a:p>
            <a:r>
              <a:rPr lang="hu-HU" sz="1800" dirty="0" smtClean="0"/>
              <a:t>Környezetvédelem  - 30</a:t>
            </a:r>
            <a:br>
              <a:rPr lang="hu-HU" sz="1800" dirty="0" smtClean="0"/>
            </a:br>
            <a:r>
              <a:rPr lang="hu-HU" sz="1800" dirty="0" smtClean="0">
                <a:latin typeface="Agency FB" pitchFamily="34" charset="0"/>
              </a:rPr>
              <a:t>[</a:t>
            </a:r>
            <a:r>
              <a:rPr lang="en-US" sz="1800" dirty="0" smtClean="0">
                <a:latin typeface="Agency FB" pitchFamily="34" charset="0"/>
              </a:rPr>
              <a:t>Environment </a:t>
            </a:r>
            <a:r>
              <a:rPr lang="en-US" sz="1800" dirty="0">
                <a:latin typeface="Agency FB" pitchFamily="34" charset="0"/>
              </a:rPr>
              <a:t>(including Climate Change</a:t>
            </a:r>
            <a:r>
              <a:rPr lang="en-US" sz="1800" dirty="0" smtClean="0">
                <a:latin typeface="Agency FB" pitchFamily="34" charset="0"/>
              </a:rPr>
              <a:t>)</a:t>
            </a:r>
            <a:r>
              <a:rPr lang="hu-HU" sz="1800" dirty="0" smtClean="0">
                <a:latin typeface="Agency FB" pitchFamily="34" charset="0"/>
              </a:rPr>
              <a:t>]</a:t>
            </a:r>
            <a:endParaRPr lang="en-US" sz="1800" dirty="0">
              <a:latin typeface="Agency FB" pitchFamily="34" charset="0"/>
            </a:endParaRPr>
          </a:p>
          <a:p>
            <a:r>
              <a:rPr lang="hu-HU" sz="1800" dirty="0" smtClean="0"/>
              <a:t>Egészségügy  - 44</a:t>
            </a:r>
            <a:br>
              <a:rPr lang="hu-HU" sz="1800" dirty="0" smtClean="0"/>
            </a:br>
            <a:r>
              <a:rPr lang="hu-HU" sz="1800" dirty="0" smtClean="0">
                <a:latin typeface="Agency FB" pitchFamily="34" charset="0"/>
              </a:rPr>
              <a:t>[</a:t>
            </a:r>
            <a:r>
              <a:rPr lang="en-US" sz="1800" dirty="0" err="1" smtClean="0">
                <a:latin typeface="Agency FB" pitchFamily="34" charset="0"/>
              </a:rPr>
              <a:t>Healt</a:t>
            </a:r>
            <a:r>
              <a:rPr lang="hu-HU" sz="1800" dirty="0" smtClean="0">
                <a:latin typeface="Agency FB" pitchFamily="34" charset="0"/>
              </a:rPr>
              <a:t>h]</a:t>
            </a:r>
            <a:endParaRPr lang="en-US" sz="1800" dirty="0">
              <a:latin typeface="Agency FB" pitchFamily="34" charset="0"/>
            </a:endParaRPr>
          </a:p>
          <a:p>
            <a:r>
              <a:rPr lang="hu-HU" sz="1800" dirty="0" smtClean="0"/>
              <a:t>Információs és Kommunikációs Technológiák  - 99</a:t>
            </a:r>
            <a:br>
              <a:rPr lang="hu-HU" sz="1800" dirty="0" smtClean="0"/>
            </a:br>
            <a:r>
              <a:rPr lang="hu-HU" sz="1800" dirty="0" smtClean="0">
                <a:latin typeface="Agency FB" pitchFamily="34" charset="0"/>
              </a:rPr>
              <a:t>[</a:t>
            </a:r>
            <a:r>
              <a:rPr lang="en-US" sz="1800" dirty="0" smtClean="0">
                <a:latin typeface="Agency FB" pitchFamily="34" charset="0"/>
              </a:rPr>
              <a:t>Information </a:t>
            </a:r>
            <a:r>
              <a:rPr lang="en-US" sz="1800" dirty="0">
                <a:latin typeface="Agency FB" pitchFamily="34" charset="0"/>
              </a:rPr>
              <a:t>and Communication Technologies (Cognitive Systems, Interaction, Robotics</a:t>
            </a:r>
            <a:r>
              <a:rPr lang="en-US" sz="1800" dirty="0" smtClean="0">
                <a:latin typeface="Agency FB" pitchFamily="34" charset="0"/>
              </a:rPr>
              <a:t>)</a:t>
            </a:r>
            <a:r>
              <a:rPr lang="hu-HU" sz="1800" dirty="0" smtClean="0">
                <a:latin typeface="Agency FB" pitchFamily="34" charset="0"/>
              </a:rPr>
              <a:t>]</a:t>
            </a:r>
            <a:endParaRPr lang="en-US" sz="1800" dirty="0">
              <a:latin typeface="Agency FB" pitchFamily="34" charset="0"/>
            </a:endParaRPr>
          </a:p>
          <a:p>
            <a:r>
              <a:rPr lang="hu-HU" sz="1800" dirty="0" smtClean="0"/>
              <a:t>Kutatási Infrastruktúrák  - 40</a:t>
            </a:r>
            <a:br>
              <a:rPr lang="hu-HU" sz="1800" dirty="0" smtClean="0"/>
            </a:br>
            <a:r>
              <a:rPr lang="hu-HU" sz="1800" dirty="0" smtClean="0">
                <a:latin typeface="Agency FB" pitchFamily="34" charset="0"/>
              </a:rPr>
              <a:t>[</a:t>
            </a:r>
            <a:r>
              <a:rPr lang="en-US" sz="1800" dirty="0" smtClean="0">
                <a:latin typeface="Agency FB" pitchFamily="34" charset="0"/>
              </a:rPr>
              <a:t>Research </a:t>
            </a:r>
            <a:r>
              <a:rPr lang="en-US" sz="1800" dirty="0">
                <a:latin typeface="Agency FB" pitchFamily="34" charset="0"/>
              </a:rPr>
              <a:t>Infrastructures (e-infrastructures</a:t>
            </a:r>
            <a:r>
              <a:rPr lang="en-US" sz="1800" dirty="0" smtClean="0">
                <a:latin typeface="Agency FB" pitchFamily="34" charset="0"/>
              </a:rPr>
              <a:t>)</a:t>
            </a:r>
            <a:r>
              <a:rPr lang="hu-HU" sz="1800" dirty="0" smtClean="0">
                <a:latin typeface="Agency FB" pitchFamily="34" charset="0"/>
              </a:rPr>
              <a:t>]</a:t>
            </a:r>
            <a:endParaRPr lang="en-US" sz="1800" dirty="0">
              <a:latin typeface="Agency FB" pitchFamily="34" charset="0"/>
            </a:endParaRPr>
          </a:p>
          <a:p>
            <a:r>
              <a:rPr lang="hu-HU" sz="1800" dirty="0" smtClean="0"/>
              <a:t>Tudomány a társadalomban  -18</a:t>
            </a:r>
            <a:br>
              <a:rPr lang="hu-HU" sz="1800" dirty="0" smtClean="0"/>
            </a:br>
            <a:r>
              <a:rPr lang="hu-HU" sz="1800" dirty="0" smtClean="0">
                <a:latin typeface="Agency FB" pitchFamily="34" charset="0"/>
              </a:rPr>
              <a:t>[</a:t>
            </a:r>
            <a:r>
              <a:rPr lang="en-US" sz="1800" dirty="0" smtClean="0">
                <a:latin typeface="Agency FB" pitchFamily="34" charset="0"/>
              </a:rPr>
              <a:t>Science </a:t>
            </a:r>
            <a:r>
              <a:rPr lang="en-US" sz="1800" dirty="0">
                <a:latin typeface="Agency FB" pitchFamily="34" charset="0"/>
              </a:rPr>
              <a:t>in </a:t>
            </a:r>
            <a:r>
              <a:rPr lang="en-US" sz="1800" dirty="0" smtClean="0">
                <a:latin typeface="Agency FB" pitchFamily="34" charset="0"/>
              </a:rPr>
              <a:t>society</a:t>
            </a:r>
            <a:r>
              <a:rPr lang="hu-HU" sz="1800" dirty="0" smtClean="0">
                <a:latin typeface="Agency FB" pitchFamily="34" charset="0"/>
              </a:rPr>
              <a:t>]</a:t>
            </a:r>
            <a:endParaRPr lang="en-US" sz="1800" dirty="0">
              <a:latin typeface="Agency FB" pitchFamily="34" charset="0"/>
            </a:endParaRPr>
          </a:p>
          <a:p>
            <a:r>
              <a:rPr lang="hu-HU" sz="1800" dirty="0" smtClean="0"/>
              <a:t>Társadalom-gazdaságtan és Humán </a:t>
            </a:r>
            <a:r>
              <a:rPr lang="hu-HU" sz="1800" dirty="0" smtClean="0"/>
              <a:t>T</a:t>
            </a:r>
            <a:r>
              <a:rPr lang="hu-HU" sz="1800" dirty="0" smtClean="0"/>
              <a:t>udományok  - 43</a:t>
            </a:r>
            <a:br>
              <a:rPr lang="hu-HU" sz="1800" dirty="0" smtClean="0"/>
            </a:br>
            <a:r>
              <a:rPr lang="hu-HU" sz="1800" dirty="0" smtClean="0">
                <a:latin typeface="Agency FB" pitchFamily="34" charset="0"/>
              </a:rPr>
              <a:t>[</a:t>
            </a:r>
            <a:r>
              <a:rPr lang="en-US" sz="1800" dirty="0" smtClean="0">
                <a:latin typeface="Agency FB" pitchFamily="34" charset="0"/>
              </a:rPr>
              <a:t>Socio-economic </a:t>
            </a:r>
            <a:r>
              <a:rPr lang="hu-HU" sz="1800" dirty="0">
                <a:latin typeface="Agency FB" pitchFamily="34" charset="0"/>
              </a:rPr>
              <a:t>S</a:t>
            </a:r>
            <a:r>
              <a:rPr lang="en-US" sz="1800" dirty="0" err="1" smtClean="0">
                <a:latin typeface="Agency FB" pitchFamily="34" charset="0"/>
              </a:rPr>
              <a:t>ciences</a:t>
            </a:r>
            <a:r>
              <a:rPr lang="en-US" sz="1800" dirty="0" smtClean="0">
                <a:latin typeface="Agency FB" pitchFamily="34" charset="0"/>
              </a:rPr>
              <a:t> </a:t>
            </a:r>
            <a:r>
              <a:rPr lang="en-US" sz="1800" dirty="0">
                <a:latin typeface="Agency FB" pitchFamily="34" charset="0"/>
              </a:rPr>
              <a:t>and the </a:t>
            </a:r>
            <a:r>
              <a:rPr lang="hu-HU" sz="1800" dirty="0">
                <a:latin typeface="Agency FB" pitchFamily="34" charset="0"/>
              </a:rPr>
              <a:t>H</a:t>
            </a:r>
            <a:r>
              <a:rPr lang="en-US" sz="1800" dirty="0" err="1" smtClean="0">
                <a:latin typeface="Agency FB" pitchFamily="34" charset="0"/>
              </a:rPr>
              <a:t>umanities</a:t>
            </a:r>
            <a:r>
              <a:rPr lang="hu-HU" sz="1800" dirty="0" smtClean="0">
                <a:latin typeface="Agency FB" pitchFamily="34" charset="0"/>
              </a:rPr>
              <a:t>]</a:t>
            </a:r>
            <a:endParaRPr lang="en-US" sz="1800" dirty="0">
              <a:effectLst/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5159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Kinek kell elhelyezni?</a:t>
            </a:r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39-es </a:t>
            </a:r>
            <a:r>
              <a:rPr lang="hu-HU" dirty="0" smtClean="0"/>
              <a:t>záradék</a:t>
            </a:r>
            <a:endParaRPr lang="hu-HU" dirty="0" smtClean="0"/>
          </a:p>
          <a:p>
            <a:r>
              <a:rPr lang="hu-HU" dirty="0" smtClean="0"/>
              <a:t>2007 után nyert FP7-es projekt eredményeként született közlemények</a:t>
            </a:r>
          </a:p>
          <a:p>
            <a:r>
              <a:rPr lang="hu-HU" dirty="0" smtClean="0"/>
              <a:t>Az adott kutatási területek valamelyikéhez kötődik</a:t>
            </a:r>
          </a:p>
        </p:txBody>
      </p:sp>
    </p:spTree>
    <p:extLst>
      <p:ext uri="{BB962C8B-B14F-4D97-AF65-F5344CB8AC3E}">
        <p14:creationId xmlns:p14="http://schemas.microsoft.com/office/powerpoint/2010/main" val="1805719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Mit kell elhelyezni?</a:t>
            </a:r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Kiadói változat</a:t>
            </a:r>
          </a:p>
          <a:p>
            <a:pPr lvl="1"/>
            <a:r>
              <a:rPr lang="hu-HU" dirty="0" smtClean="0"/>
              <a:t>Végleges, formázott változat</a:t>
            </a:r>
          </a:p>
          <a:p>
            <a:pPr lvl="1"/>
            <a:r>
              <a:rPr lang="hu-HU" dirty="0" smtClean="0"/>
              <a:t>Általában pdf formátumú</a:t>
            </a:r>
          </a:p>
          <a:p>
            <a:r>
              <a:rPr lang="hu-HU" dirty="0" smtClean="0"/>
              <a:t>Kiadó által elfogadott végleges kézirat</a:t>
            </a:r>
          </a:p>
          <a:p>
            <a:pPr lvl="1"/>
            <a:r>
              <a:rPr lang="hu-HU" dirty="0" smtClean="0"/>
              <a:t>Post-print változat</a:t>
            </a:r>
          </a:p>
          <a:p>
            <a:pPr lvl="1"/>
            <a:r>
              <a:rPr lang="hu-HU" dirty="0" smtClean="0"/>
              <a:t>Kiadó formázás hiányzik, de tartalmilag megegyező változat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82585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Hol kell elhelyezni?</a:t>
            </a:r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Intézményi adattárban</a:t>
            </a:r>
          </a:p>
          <a:p>
            <a:pPr lvl="1"/>
            <a:r>
              <a:rPr lang="hu-HU" dirty="0" smtClean="0"/>
              <a:t>Adott szerző saját intézménye által üzemeltetett repozitórium</a:t>
            </a:r>
          </a:p>
          <a:p>
            <a:r>
              <a:rPr lang="hu-HU" dirty="0" smtClean="0"/>
              <a:t>Tematikus adattárban</a:t>
            </a:r>
          </a:p>
          <a:p>
            <a:pPr lvl="1"/>
            <a:r>
              <a:rPr lang="hu-HU" dirty="0" smtClean="0"/>
              <a:t>Adott tudományterülethez </a:t>
            </a:r>
            <a:r>
              <a:rPr lang="hu-HU" dirty="0" smtClean="0"/>
              <a:t>kötődő </a:t>
            </a:r>
            <a:r>
              <a:rPr lang="hu-HU" dirty="0" smtClean="0"/>
              <a:t>hazai vagy nemzetközi repozitórium</a:t>
            </a:r>
          </a:p>
          <a:p>
            <a:r>
              <a:rPr lang="hu-HU" dirty="0" smtClean="0"/>
              <a:t>OpenAIRE árva repozitóriumában</a:t>
            </a:r>
          </a:p>
          <a:p>
            <a:pPr lvl="1"/>
            <a:r>
              <a:rPr lang="hu-HU" dirty="0"/>
              <a:t>http://openaire.cern.ch/</a:t>
            </a:r>
          </a:p>
        </p:txBody>
      </p:sp>
    </p:spTree>
    <p:extLst>
      <p:ext uri="{BB962C8B-B14F-4D97-AF65-F5344CB8AC3E}">
        <p14:creationId xmlns:p14="http://schemas.microsoft.com/office/powerpoint/2010/main" val="3592013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Mikor kell elhelyezni?</a:t>
            </a:r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hu-HU" dirty="0" smtClean="0"/>
              <a:t>6 hónapon belül</a:t>
            </a:r>
          </a:p>
          <a:p>
            <a:pPr lvl="1"/>
            <a:r>
              <a:rPr lang="hu-HU" dirty="0" smtClean="0"/>
              <a:t>Energia</a:t>
            </a:r>
            <a:endParaRPr lang="en-US" dirty="0"/>
          </a:p>
          <a:p>
            <a:pPr lvl="1"/>
            <a:r>
              <a:rPr lang="hu-HU" dirty="0" smtClean="0"/>
              <a:t>Környezetvédelem</a:t>
            </a:r>
            <a:endParaRPr lang="en-US" dirty="0"/>
          </a:p>
          <a:p>
            <a:pPr lvl="1"/>
            <a:r>
              <a:rPr lang="hu-HU" dirty="0" smtClean="0"/>
              <a:t>Egészségügy</a:t>
            </a:r>
            <a:endParaRPr lang="en-US" dirty="0"/>
          </a:p>
          <a:p>
            <a:pPr lvl="1"/>
            <a:r>
              <a:rPr lang="hu-HU" dirty="0" smtClean="0"/>
              <a:t>Információs és Kommunikációs Technológiák</a:t>
            </a:r>
            <a:endParaRPr lang="en-US" dirty="0"/>
          </a:p>
          <a:p>
            <a:pPr lvl="1"/>
            <a:r>
              <a:rPr lang="hu-HU" dirty="0" smtClean="0"/>
              <a:t>Kutatási Infrastruktúrák</a:t>
            </a:r>
            <a:endParaRPr lang="en-US" dirty="0"/>
          </a:p>
          <a:p>
            <a:r>
              <a:rPr lang="hu-HU" dirty="0" smtClean="0"/>
              <a:t>12 hónapon belül</a:t>
            </a:r>
          </a:p>
          <a:p>
            <a:pPr lvl="1"/>
            <a:r>
              <a:rPr lang="hu-HU" dirty="0" smtClean="0"/>
              <a:t>Tudomány a társadalomban</a:t>
            </a:r>
            <a:endParaRPr lang="en-US" dirty="0"/>
          </a:p>
          <a:p>
            <a:pPr lvl="1"/>
            <a:r>
              <a:rPr lang="hu-HU" dirty="0" smtClean="0"/>
              <a:t>Társadalom-gazdaságtan és Humán Tudományok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2000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Kiegészítő repozitóriumi adatok</a:t>
            </a:r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Licenc információk</a:t>
            </a:r>
          </a:p>
          <a:p>
            <a:pPr lvl="1"/>
            <a:r>
              <a:rPr lang="hu-HU" dirty="0" smtClean="0"/>
              <a:t>H</a:t>
            </a:r>
            <a:r>
              <a:rPr lang="hu-HU" dirty="0" smtClean="0"/>
              <a:t>ozzáférési szint</a:t>
            </a:r>
            <a:endParaRPr lang="hu-HU" dirty="0" smtClean="0"/>
          </a:p>
          <a:p>
            <a:pPr lvl="1"/>
            <a:r>
              <a:rPr lang="hu-HU" dirty="0" smtClean="0"/>
              <a:t>Embargó periódus</a:t>
            </a:r>
          </a:p>
          <a:p>
            <a:r>
              <a:rPr lang="hu-HU" dirty="0" smtClean="0"/>
              <a:t>Projekt-azonosító</a:t>
            </a:r>
          </a:p>
          <a:p>
            <a:pPr lvl="1"/>
            <a:r>
              <a:rPr lang="hu-HU" dirty="0" smtClean="0"/>
              <a:t>Támogatási szerződés azonosítója</a:t>
            </a:r>
            <a:endParaRPr lang="hu-HU" dirty="0" smtClean="0"/>
          </a:p>
          <a:p>
            <a:pPr lvl="1"/>
            <a:r>
              <a:rPr lang="hu-HU" dirty="0" smtClean="0"/>
              <a:t>További OpenAIRE </a:t>
            </a:r>
            <a:r>
              <a:rPr lang="hu-HU" dirty="0" smtClean="0"/>
              <a:t>támogatás</a:t>
            </a:r>
            <a:endParaRPr lang="hu-HU" dirty="0" smtClean="0"/>
          </a:p>
          <a:p>
            <a:pPr lvl="2"/>
            <a:r>
              <a:rPr lang="hu-HU" dirty="0" smtClean="0"/>
              <a:t>EC projekt lista</a:t>
            </a:r>
          </a:p>
          <a:p>
            <a:pPr lvl="2"/>
            <a:r>
              <a:rPr lang="hu-HU" dirty="0" smtClean="0"/>
              <a:t>PDF feldolgozás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871203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 cél</a:t>
            </a:r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Lépések:</a:t>
            </a:r>
          </a:p>
          <a:p>
            <a:pPr lvl="1"/>
            <a:r>
              <a:rPr lang="hu-H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</a:t>
            </a:r>
            <a:r>
              <a:rPr lang="hu-HU" dirty="0" smtClean="0"/>
              <a:t> Repozitórium regisztrálása az OpenDOAR-ban</a:t>
            </a:r>
          </a:p>
          <a:p>
            <a:pPr lvl="1"/>
            <a:r>
              <a:rPr lang="hu-H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</a:t>
            </a:r>
            <a:r>
              <a:rPr lang="hu-HU" dirty="0" smtClean="0"/>
              <a:t> OpenAIRE kompatibilitás tesztelés</a:t>
            </a:r>
          </a:p>
          <a:p>
            <a:pPr lvl="1"/>
            <a:r>
              <a:rPr lang="hu-H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</a:t>
            </a:r>
            <a:r>
              <a:rPr lang="hu-HU" dirty="0" smtClean="0"/>
              <a:t> Repozitórium regisztrálása az OpenAIRE projektben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9885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Útmutató – A protokoll</a:t>
            </a:r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hu-HU" dirty="0" smtClean="0"/>
              <a:t>OAI-PMH</a:t>
            </a:r>
          </a:p>
          <a:p>
            <a:r>
              <a:rPr lang="hu-HU" dirty="0" smtClean="0"/>
              <a:t>A DRIVER útmutatóra épül, de:</a:t>
            </a:r>
          </a:p>
          <a:p>
            <a:pPr lvl="1"/>
            <a:r>
              <a:rPr lang="hu-HU" dirty="0" smtClean="0"/>
              <a:t>A szöveges tartalomra vonatkozóan nem előírás a nyílt, bejelentkezés nélküli hozzáférés</a:t>
            </a:r>
          </a:p>
          <a:p>
            <a:pPr lvl="1"/>
            <a:r>
              <a:rPr lang="hu-HU" dirty="0" smtClean="0"/>
              <a:t>dc.relation és dc.rights mezők specifikusabb használata</a:t>
            </a:r>
          </a:p>
          <a:p>
            <a:pPr lvl="1"/>
            <a:r>
              <a:rPr lang="hu-HU" dirty="0" smtClean="0"/>
              <a:t>Szerzői nevek esetén nem előírás az APA formátum. Teljes keresztnév megadása, ha lehetséges</a:t>
            </a:r>
          </a:p>
          <a:p>
            <a:pPr lvl="1"/>
            <a:r>
              <a:rPr lang="hu-HU" dirty="0" smtClean="0"/>
              <a:t>DIDL séma nem támogatott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657299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Metaadatok – </a:t>
            </a:r>
            <a:r>
              <a:rPr lang="hu-HU" sz="2000" dirty="0" smtClean="0"/>
              <a:t>Kötelező </a:t>
            </a:r>
            <a:r>
              <a:rPr lang="hu-HU" sz="2000" dirty="0" smtClean="0"/>
              <a:t>elemek</a:t>
            </a:r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1484784"/>
            <a:ext cx="8190271" cy="4896464"/>
          </a:xfrm>
        </p:spPr>
        <p:txBody>
          <a:bodyPr>
            <a:noAutofit/>
          </a:bodyPr>
          <a:lstStyle/>
          <a:p>
            <a:r>
              <a:rPr lang="hu-HU" sz="1400" dirty="0" smtClean="0"/>
              <a:t>oai_dc</a:t>
            </a:r>
            <a:r>
              <a:rPr lang="hu-HU" sz="1400" dirty="0" smtClean="0"/>
              <a:t> mezők:</a:t>
            </a:r>
            <a:endParaRPr lang="hu-HU" sz="1400" dirty="0" smtClean="0"/>
          </a:p>
          <a:p>
            <a:pPr lvl="1"/>
            <a:r>
              <a:rPr lang="hu-HU" sz="1400" dirty="0" smtClean="0"/>
              <a:t>projectID</a:t>
            </a:r>
          </a:p>
          <a:p>
            <a:pPr lvl="2"/>
            <a:r>
              <a:rPr lang="hu-HU" sz="1200" dirty="0" smtClean="0"/>
              <a:t>dc:relation</a:t>
            </a:r>
          </a:p>
          <a:p>
            <a:pPr lvl="2"/>
            <a:r>
              <a:rPr lang="hu-HU" sz="1200" dirty="0" smtClean="0"/>
              <a:t>EC </a:t>
            </a:r>
            <a:r>
              <a:rPr lang="hu-HU" sz="1200" dirty="0" smtClean="0"/>
              <a:t>projekt </a:t>
            </a:r>
            <a:r>
              <a:rPr lang="hu-HU" sz="1200" dirty="0" smtClean="0"/>
              <a:t>azonosító</a:t>
            </a:r>
          </a:p>
          <a:p>
            <a:pPr lvl="2"/>
            <a:r>
              <a:rPr lang="hu-HU" sz="14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hu-HU" sz="900" dirty="0" smtClean="0">
                <a:latin typeface="Courier New" pitchFamily="49" charset="0"/>
                <a:cs typeface="Courier New" pitchFamily="49" charset="0"/>
              </a:rPr>
              <a:t>&lt;dc:relation</a:t>
            </a:r>
            <a:r>
              <a:rPr lang="hu-HU" sz="900" dirty="0">
                <a:latin typeface="Courier New" pitchFamily="49" charset="0"/>
                <a:cs typeface="Courier New" pitchFamily="49" charset="0"/>
              </a:rPr>
              <a:t>&gt; </a:t>
            </a:r>
            <a:r>
              <a:rPr lang="hu-HU" sz="900" dirty="0" smtClean="0">
                <a:latin typeface="Courier New" pitchFamily="49" charset="0"/>
                <a:cs typeface="Courier New" pitchFamily="49" charset="0"/>
              </a:rPr>
              <a:t>info:eu-repo/grantAgreement/EC/FP7/12345&lt;/</a:t>
            </a:r>
            <a:r>
              <a:rPr lang="hu-HU" sz="900" dirty="0">
                <a:latin typeface="Courier New" pitchFamily="49" charset="0"/>
                <a:cs typeface="Courier New" pitchFamily="49" charset="0"/>
              </a:rPr>
              <a:t>dc:relation</a:t>
            </a:r>
            <a:r>
              <a:rPr lang="hu-HU" sz="900" dirty="0" smtClean="0">
                <a:latin typeface="Courier New" pitchFamily="49" charset="0"/>
                <a:cs typeface="Courier New" pitchFamily="49" charset="0"/>
              </a:rPr>
              <a:t>&gt;</a:t>
            </a:r>
            <a:endParaRPr lang="hu-HU" sz="1200" dirty="0" smtClean="0"/>
          </a:p>
          <a:p>
            <a:pPr lvl="1"/>
            <a:r>
              <a:rPr lang="hu-HU" sz="1400" dirty="0" smtClean="0"/>
              <a:t>accessRights</a:t>
            </a:r>
          </a:p>
          <a:p>
            <a:pPr lvl="2"/>
            <a:r>
              <a:rPr lang="hu-HU" sz="1200" dirty="0" smtClean="0"/>
              <a:t>dc:r</a:t>
            </a:r>
            <a:r>
              <a:rPr lang="hu-HU" sz="1200" dirty="0" smtClean="0"/>
              <a:t>ights</a:t>
            </a:r>
          </a:p>
          <a:p>
            <a:pPr lvl="2"/>
            <a:r>
              <a:rPr lang="hu-HU" sz="1200" dirty="0" smtClean="0"/>
              <a:t>Hozzáférési szint</a:t>
            </a:r>
          </a:p>
          <a:p>
            <a:pPr lvl="2"/>
            <a:r>
              <a:rPr lang="hu-HU" sz="1200" dirty="0"/>
              <a:t>C</a:t>
            </a:r>
            <a:r>
              <a:rPr lang="hu-HU" sz="1200" dirty="0" smtClean="0"/>
              <a:t>sak meghatározott értékeket vehet fel</a:t>
            </a:r>
          </a:p>
          <a:p>
            <a:pPr lvl="3"/>
            <a:r>
              <a:rPr lang="hu-HU" sz="1100" dirty="0" smtClean="0"/>
              <a:t>info:eu-repo/semantics/closedAccess </a:t>
            </a:r>
          </a:p>
          <a:p>
            <a:pPr lvl="3"/>
            <a:r>
              <a:rPr lang="hu-HU" sz="1100" dirty="0" smtClean="0"/>
              <a:t>info:eu-repo/semantics/embargoedAccess </a:t>
            </a:r>
          </a:p>
          <a:p>
            <a:pPr lvl="3"/>
            <a:r>
              <a:rPr lang="hu-HU" sz="1100" dirty="0" smtClean="0"/>
              <a:t>info:eu-repo/semantics/restrictedAccess </a:t>
            </a:r>
            <a:endParaRPr lang="hu-HU" sz="1100" dirty="0"/>
          </a:p>
          <a:p>
            <a:pPr lvl="3"/>
            <a:r>
              <a:rPr lang="hu-HU" sz="1100" dirty="0" smtClean="0"/>
              <a:t>info:eu-repo/semantics/openAccess </a:t>
            </a:r>
            <a:r>
              <a:rPr lang="hu-HU" sz="1100" dirty="0"/>
              <a:t>	</a:t>
            </a:r>
            <a:endParaRPr lang="hu-HU" sz="1100" dirty="0" smtClean="0"/>
          </a:p>
          <a:p>
            <a:pPr lvl="2"/>
            <a:r>
              <a:rPr lang="hu-HU" sz="1200" dirty="0" smtClean="0"/>
              <a:t> </a:t>
            </a:r>
            <a:r>
              <a:rPr lang="hu-HU" sz="900" dirty="0" smtClean="0">
                <a:latin typeface="Courier New" pitchFamily="49" charset="0"/>
                <a:cs typeface="Courier New" pitchFamily="49" charset="0"/>
              </a:rPr>
              <a:t>&lt;dc:rights</a:t>
            </a:r>
            <a:r>
              <a:rPr lang="hu-HU" sz="900" dirty="0">
                <a:latin typeface="Courier New" pitchFamily="49" charset="0"/>
                <a:cs typeface="Courier New" pitchFamily="49" charset="0"/>
              </a:rPr>
              <a:t>&gt; info:eu-repo/semantics/openAccess </a:t>
            </a:r>
            <a:r>
              <a:rPr lang="hu-HU" sz="900" dirty="0" smtClean="0">
                <a:latin typeface="Courier New" pitchFamily="49" charset="0"/>
                <a:cs typeface="Courier New" pitchFamily="49" charset="0"/>
              </a:rPr>
              <a:t>&lt;/</a:t>
            </a:r>
            <a:r>
              <a:rPr lang="hu-HU" sz="900" dirty="0">
                <a:latin typeface="Courier New" pitchFamily="49" charset="0"/>
                <a:cs typeface="Courier New" pitchFamily="49" charset="0"/>
              </a:rPr>
              <a:t>dc:rights&gt; </a:t>
            </a:r>
            <a:endParaRPr lang="hu-HU" sz="900" dirty="0">
              <a:latin typeface="Courier New" pitchFamily="49" charset="0"/>
              <a:cs typeface="Courier New" pitchFamily="49" charset="0"/>
            </a:endParaRPr>
          </a:p>
          <a:p>
            <a:pPr lvl="1"/>
            <a:r>
              <a:rPr lang="hu-HU" sz="1400" dirty="0" smtClean="0">
                <a:cs typeface="Courier New" pitchFamily="49" charset="0"/>
              </a:rPr>
              <a:t>embargoEndDate</a:t>
            </a:r>
          </a:p>
          <a:p>
            <a:pPr lvl="2"/>
            <a:r>
              <a:rPr lang="hu-HU" sz="1200" dirty="0" smtClean="0">
                <a:cs typeface="Courier New" pitchFamily="49" charset="0"/>
              </a:rPr>
              <a:t>dc:date</a:t>
            </a:r>
          </a:p>
          <a:p>
            <a:pPr lvl="2"/>
            <a:r>
              <a:rPr lang="hu-HU" sz="1200" dirty="0" smtClean="0">
                <a:cs typeface="Courier New" pitchFamily="49" charset="0"/>
              </a:rPr>
              <a:t>Dátum, amikortól szabadon hozzáférhető a dokumentum</a:t>
            </a:r>
          </a:p>
          <a:p>
            <a:pPr lvl="2"/>
            <a:r>
              <a:rPr lang="hu-HU" sz="1200" dirty="0" smtClean="0">
                <a:cs typeface="Courier New" pitchFamily="49" charset="0"/>
              </a:rPr>
              <a:t>Ez nem kötelező, hanem csak ajánlott (embargoedAccess esetén)</a:t>
            </a:r>
            <a:endParaRPr lang="hu-HU" sz="1200" dirty="0"/>
          </a:p>
          <a:p>
            <a:pPr lvl="2"/>
            <a:r>
              <a:rPr lang="hu-HU" sz="1200" dirty="0"/>
              <a:t> </a:t>
            </a:r>
            <a:r>
              <a:rPr lang="hu-HU" sz="900" dirty="0" smtClean="0">
                <a:latin typeface="Courier New" pitchFamily="49" charset="0"/>
                <a:cs typeface="Courier New" pitchFamily="49" charset="0"/>
              </a:rPr>
              <a:t>&lt;</a:t>
            </a:r>
            <a:r>
              <a:rPr lang="hu-HU" sz="900" dirty="0">
                <a:latin typeface="Courier New" pitchFamily="49" charset="0"/>
                <a:cs typeface="Courier New" pitchFamily="49" charset="0"/>
              </a:rPr>
              <a:t>dc:date&gt; info:eu-repo/date/embargoEnd/2011-05-12 &lt;dc:date&gt; </a:t>
            </a:r>
            <a:endParaRPr lang="hu-HU" sz="1200" dirty="0"/>
          </a:p>
        </p:txBody>
      </p:sp>
    </p:spTree>
    <p:extLst>
      <p:ext uri="{BB962C8B-B14F-4D97-AF65-F5344CB8AC3E}">
        <p14:creationId xmlns:p14="http://schemas.microsoft.com/office/powerpoint/2010/main" val="480520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Metaadatok – </a:t>
            </a:r>
            <a:r>
              <a:rPr lang="hu-HU" sz="2000" dirty="0" smtClean="0"/>
              <a:t>Kötelező elemek</a:t>
            </a:r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hu-HU" dirty="0" smtClean="0"/>
              <a:t>oai_dc</a:t>
            </a:r>
            <a:r>
              <a:rPr lang="hu-HU" dirty="0" smtClean="0"/>
              <a:t> </a:t>
            </a:r>
            <a:r>
              <a:rPr lang="hu-HU" dirty="0" smtClean="0"/>
              <a:t>mezők:</a:t>
            </a:r>
          </a:p>
          <a:p>
            <a:pPr lvl="1"/>
            <a:r>
              <a:rPr lang="hu-HU" dirty="0" smtClean="0"/>
              <a:t>Title</a:t>
            </a:r>
          </a:p>
          <a:p>
            <a:pPr lvl="2"/>
            <a:r>
              <a:rPr lang="hu-HU" sz="1600" dirty="0" smtClean="0"/>
              <a:t>dc:title</a:t>
            </a:r>
          </a:p>
          <a:p>
            <a:pPr lvl="2"/>
            <a:r>
              <a:rPr lang="hu-HU" sz="1600" dirty="0" smtClean="0"/>
              <a:t>Közlemény címe</a:t>
            </a:r>
          </a:p>
          <a:p>
            <a:pPr lvl="2"/>
            <a:r>
              <a:rPr lang="hu-HU" sz="1600" dirty="0" smtClean="0"/>
              <a:t>Szabad szöveg, nincs megkötés</a:t>
            </a:r>
            <a:endParaRPr lang="hu-HU" sz="1600" dirty="0" smtClean="0"/>
          </a:p>
          <a:p>
            <a:pPr lvl="1"/>
            <a:r>
              <a:rPr lang="hu-HU" dirty="0" smtClean="0"/>
              <a:t>Creator</a:t>
            </a:r>
          </a:p>
          <a:p>
            <a:pPr lvl="2"/>
            <a:r>
              <a:rPr lang="hu-HU" sz="1600" dirty="0" smtClean="0"/>
              <a:t>dc:creator</a:t>
            </a:r>
            <a:endParaRPr lang="hu-HU" sz="1600" dirty="0"/>
          </a:p>
          <a:p>
            <a:pPr lvl="2"/>
            <a:r>
              <a:rPr lang="hu-HU" sz="1600" dirty="0" smtClean="0"/>
              <a:t>Közlemény szerzője</a:t>
            </a:r>
          </a:p>
          <a:p>
            <a:pPr lvl="2"/>
            <a:r>
              <a:rPr lang="hu-HU" sz="1600" dirty="0" smtClean="0"/>
              <a:t>Nincs kötelező előírás. Ajánlott forma: Vezetéknév, Keresztnevek</a:t>
            </a:r>
            <a:endParaRPr lang="hu-HU" sz="1600" dirty="0" smtClean="0"/>
          </a:p>
          <a:p>
            <a:pPr lvl="1"/>
            <a:r>
              <a:rPr lang="hu-HU" dirty="0" smtClean="0"/>
              <a:t>Date</a:t>
            </a:r>
          </a:p>
          <a:p>
            <a:pPr lvl="2"/>
            <a:r>
              <a:rPr lang="hu-HU" sz="1600" dirty="0" smtClean="0"/>
              <a:t>dc:date</a:t>
            </a:r>
          </a:p>
          <a:p>
            <a:pPr lvl="2"/>
            <a:r>
              <a:rPr lang="hu-HU" sz="1600" dirty="0" smtClean="0"/>
              <a:t>Közlemény megjelenésének időpontja az alapértelmezett</a:t>
            </a:r>
          </a:p>
          <a:p>
            <a:pPr lvl="2"/>
            <a:r>
              <a:rPr lang="hu-HU" sz="1600" dirty="0" smtClean="0"/>
              <a:t>info:eu-repo/date/published</a:t>
            </a:r>
            <a:endParaRPr lang="hu-HU" sz="1600" dirty="0"/>
          </a:p>
          <a:p>
            <a:pPr marL="457200" lvl="2" indent="0">
              <a:buNone/>
            </a:pPr>
            <a:endParaRPr lang="hu-HU" sz="1600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hu-HU" sz="3200" dirty="0" smtClean="0"/>
          </a:p>
          <a:p>
            <a:pPr lvl="1"/>
            <a:r>
              <a:rPr lang="hu-HU" dirty="0"/>
              <a:t>Type</a:t>
            </a:r>
          </a:p>
          <a:p>
            <a:pPr lvl="2"/>
            <a:r>
              <a:rPr lang="hu-HU" sz="1600" dirty="0"/>
              <a:t>dc:type</a:t>
            </a:r>
          </a:p>
          <a:p>
            <a:pPr lvl="2"/>
            <a:r>
              <a:rPr lang="hu-HU" sz="1600" dirty="0"/>
              <a:t>Közlemény típusa és verzió típusa</a:t>
            </a:r>
          </a:p>
          <a:p>
            <a:pPr lvl="2"/>
            <a:r>
              <a:rPr lang="hu-HU" sz="1600" dirty="0"/>
              <a:t>info:eu-repo/semantics (pl: article, book, ...)</a:t>
            </a:r>
          </a:p>
          <a:p>
            <a:pPr lvl="1"/>
            <a:r>
              <a:rPr lang="hu-HU" dirty="0"/>
              <a:t>Identifier</a:t>
            </a:r>
          </a:p>
          <a:p>
            <a:pPr lvl="2"/>
            <a:r>
              <a:rPr lang="hu-HU" sz="1600" dirty="0"/>
              <a:t>dc:identifier</a:t>
            </a:r>
          </a:p>
          <a:p>
            <a:pPr lvl="2"/>
            <a:r>
              <a:rPr lang="hu-HU" sz="1600" dirty="0"/>
              <a:t>Közleményre teljes szövegére mutató  URI</a:t>
            </a:r>
          </a:p>
          <a:p>
            <a:pPr lvl="2"/>
            <a:r>
              <a:rPr lang="hu-HU" sz="1600" dirty="0"/>
              <a:t>Lehet: handle, DOI, URN, ... </a:t>
            </a:r>
          </a:p>
          <a:p>
            <a:pPr marL="0" indent="0">
              <a:buNone/>
            </a:pPr>
            <a:endParaRPr lang="hu-HU" sz="3200" dirty="0"/>
          </a:p>
        </p:txBody>
      </p:sp>
    </p:spTree>
    <p:extLst>
      <p:ext uri="{BB962C8B-B14F-4D97-AF65-F5344CB8AC3E}">
        <p14:creationId xmlns:p14="http://schemas.microsoft.com/office/powerpoint/2010/main" val="298036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Metaadatok – </a:t>
            </a:r>
            <a:r>
              <a:rPr lang="hu-HU" sz="2000" dirty="0" smtClean="0"/>
              <a:t>Ajánlott elemek</a:t>
            </a:r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hu-HU" dirty="0"/>
              <a:t>o</a:t>
            </a:r>
            <a:r>
              <a:rPr lang="hu-HU" dirty="0" smtClean="0"/>
              <a:t>ai_dc mezők:</a:t>
            </a:r>
          </a:p>
          <a:p>
            <a:pPr lvl="1"/>
            <a:r>
              <a:rPr lang="hu-HU" dirty="0" smtClean="0"/>
              <a:t>Subject</a:t>
            </a:r>
          </a:p>
          <a:p>
            <a:pPr lvl="2"/>
            <a:r>
              <a:rPr lang="hu-HU" sz="1600" dirty="0" smtClean="0"/>
              <a:t>dc:subject</a:t>
            </a:r>
          </a:p>
          <a:p>
            <a:pPr lvl="2"/>
            <a:r>
              <a:rPr lang="hu-HU" sz="1600" dirty="0" smtClean="0"/>
              <a:t>Kulcsszavak, lehetőleg angol nyelven</a:t>
            </a:r>
          </a:p>
          <a:p>
            <a:pPr lvl="2"/>
            <a:r>
              <a:rPr lang="hu-HU" sz="1600" dirty="0" smtClean="0"/>
              <a:t>info:eu-repo/classification (pl: ddc, lcsh, ...)</a:t>
            </a:r>
          </a:p>
          <a:p>
            <a:pPr lvl="1"/>
            <a:r>
              <a:rPr lang="hu-HU" dirty="0" smtClean="0"/>
              <a:t>Description</a:t>
            </a:r>
          </a:p>
          <a:p>
            <a:pPr lvl="2"/>
            <a:r>
              <a:rPr lang="hu-HU" sz="1600" dirty="0" smtClean="0"/>
              <a:t>dc:description</a:t>
            </a:r>
          </a:p>
          <a:p>
            <a:pPr lvl="2"/>
            <a:r>
              <a:rPr lang="hu-HU" sz="1600" dirty="0" smtClean="0"/>
              <a:t>Nincs megkötés milyen leírás, de alapvetően angol nyelvű absztraktot várnak</a:t>
            </a:r>
          </a:p>
          <a:p>
            <a:pPr lvl="1"/>
            <a:r>
              <a:rPr lang="hu-HU" dirty="0" smtClean="0"/>
              <a:t>Publisher</a:t>
            </a:r>
          </a:p>
          <a:p>
            <a:pPr lvl="2"/>
            <a:r>
              <a:rPr lang="hu-HU" sz="1600" dirty="0" smtClean="0"/>
              <a:t>dc:publisher</a:t>
            </a:r>
          </a:p>
          <a:p>
            <a:pPr lvl="2"/>
            <a:r>
              <a:rPr lang="hu-HU" sz="1600" dirty="0" smtClean="0"/>
              <a:t>Kiadói adatok szabad formában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hu-HU" sz="2800" dirty="0" smtClean="0"/>
          </a:p>
          <a:p>
            <a:pPr lvl="1"/>
            <a:r>
              <a:rPr lang="hu-HU" dirty="0"/>
              <a:t>Format</a:t>
            </a:r>
          </a:p>
          <a:p>
            <a:pPr lvl="2"/>
            <a:r>
              <a:rPr lang="hu-HU" sz="1600" dirty="0"/>
              <a:t>dc:format</a:t>
            </a:r>
          </a:p>
          <a:p>
            <a:pPr lvl="2"/>
            <a:r>
              <a:rPr lang="hu-HU" sz="1600" dirty="0"/>
              <a:t>Formátum (Mime type)</a:t>
            </a:r>
          </a:p>
          <a:p>
            <a:pPr lvl="2"/>
            <a:r>
              <a:rPr lang="hu-HU" sz="1600" dirty="0"/>
              <a:t>http://www.iana.org/assignments/media-types</a:t>
            </a:r>
          </a:p>
          <a:p>
            <a:pPr lvl="1"/>
            <a:r>
              <a:rPr lang="hu-HU" dirty="0"/>
              <a:t>Language</a:t>
            </a:r>
          </a:p>
          <a:p>
            <a:pPr lvl="2"/>
            <a:r>
              <a:rPr lang="hu-HU" sz="1600" dirty="0"/>
              <a:t>dc:language</a:t>
            </a:r>
          </a:p>
          <a:p>
            <a:pPr lvl="2"/>
            <a:r>
              <a:rPr lang="hu-HU" sz="1600" dirty="0"/>
              <a:t>A közlemény nyelve</a:t>
            </a:r>
          </a:p>
          <a:p>
            <a:pPr lvl="2"/>
            <a:r>
              <a:rPr lang="hu-HU" sz="1600" dirty="0"/>
              <a:t>ISO 639-3 </a:t>
            </a:r>
          </a:p>
          <a:p>
            <a:pPr marL="0" indent="0">
              <a:buNone/>
            </a:pPr>
            <a:endParaRPr lang="hu-HU" sz="2800" dirty="0"/>
          </a:p>
        </p:txBody>
      </p:sp>
    </p:spTree>
    <p:extLst>
      <p:ext uri="{BB962C8B-B14F-4D97-AF65-F5344CB8AC3E}">
        <p14:creationId xmlns:p14="http://schemas.microsoft.com/office/powerpoint/2010/main" val="4274903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Metaadatok – </a:t>
            </a:r>
            <a:r>
              <a:rPr lang="hu-HU" sz="2000" dirty="0" smtClean="0"/>
              <a:t>Szabadon választható</a:t>
            </a:r>
            <a:r>
              <a:rPr lang="hu-HU" sz="2000" dirty="0" smtClean="0"/>
              <a:t> </a:t>
            </a:r>
            <a:r>
              <a:rPr lang="hu-HU" sz="2000" dirty="0" smtClean="0"/>
              <a:t>elemek</a:t>
            </a:r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hu-HU" sz="1600" dirty="0"/>
              <a:t>o</a:t>
            </a:r>
            <a:r>
              <a:rPr lang="hu-HU" sz="1600" dirty="0" smtClean="0"/>
              <a:t>ai_dc mezők:</a:t>
            </a:r>
          </a:p>
          <a:p>
            <a:pPr lvl="1"/>
            <a:r>
              <a:rPr lang="hu-HU" sz="1600" dirty="0" smtClean="0"/>
              <a:t>Contributor</a:t>
            </a:r>
          </a:p>
          <a:p>
            <a:pPr lvl="2"/>
            <a:r>
              <a:rPr lang="hu-HU" sz="1400" dirty="0" smtClean="0"/>
              <a:t>dc:contributor</a:t>
            </a:r>
          </a:p>
          <a:p>
            <a:pPr lvl="2"/>
            <a:r>
              <a:rPr lang="hu-HU" sz="1400" dirty="0" smtClean="0"/>
              <a:t>Egyéb közreműködő</a:t>
            </a:r>
          </a:p>
          <a:p>
            <a:pPr lvl="2"/>
            <a:r>
              <a:rPr lang="hu-HU" sz="1400" dirty="0"/>
              <a:t>Nincs kötelező előírás. Ajánlott forma: Vezetéknév, </a:t>
            </a:r>
            <a:r>
              <a:rPr lang="hu-HU" sz="1400" dirty="0" smtClean="0"/>
              <a:t>Keresztnevek</a:t>
            </a:r>
          </a:p>
          <a:p>
            <a:pPr lvl="1"/>
            <a:r>
              <a:rPr lang="hu-HU" sz="1600" dirty="0" smtClean="0"/>
              <a:t>Source</a:t>
            </a:r>
            <a:endParaRPr lang="hu-HU" sz="1600" dirty="0" smtClean="0"/>
          </a:p>
          <a:p>
            <a:pPr lvl="2"/>
            <a:r>
              <a:rPr lang="hu-HU" sz="1400" dirty="0" smtClean="0"/>
              <a:t>dc:source</a:t>
            </a:r>
          </a:p>
          <a:p>
            <a:pPr lvl="2"/>
            <a:r>
              <a:rPr lang="hu-HU" sz="1400" dirty="0" smtClean="0"/>
              <a:t>Hivatkozási adat</a:t>
            </a:r>
          </a:p>
          <a:p>
            <a:pPr lvl="2"/>
            <a:r>
              <a:rPr lang="hu-HU" sz="1400" dirty="0" smtClean="0"/>
              <a:t>dcterms:bibliographicCitation - </a:t>
            </a:r>
            <a:r>
              <a:rPr lang="en-US" sz="1400" dirty="0" smtClean="0"/>
              <a:t>http</a:t>
            </a:r>
            <a:r>
              <a:rPr lang="en-US" sz="1400" dirty="0"/>
              <a:t>://</a:t>
            </a:r>
            <a:r>
              <a:rPr lang="en-US" sz="1400" dirty="0" smtClean="0"/>
              <a:t>dublincore.org/documents/dc-citation-guidelines/</a:t>
            </a:r>
            <a:endParaRPr lang="hu-HU" sz="1400" dirty="0" smtClean="0"/>
          </a:p>
          <a:p>
            <a:pPr lvl="1"/>
            <a:r>
              <a:rPr lang="hu-HU" sz="2000" dirty="0" smtClean="0"/>
              <a:t>Coverage</a:t>
            </a:r>
          </a:p>
          <a:p>
            <a:pPr lvl="2"/>
            <a:r>
              <a:rPr lang="hu-HU" sz="1400" dirty="0" smtClean="0"/>
              <a:t>dc:coverage</a:t>
            </a:r>
          </a:p>
          <a:p>
            <a:pPr lvl="2"/>
            <a:r>
              <a:rPr lang="hu-HU" sz="1400" dirty="0" smtClean="0"/>
              <a:t>Lefedettségi időszak</a:t>
            </a:r>
          </a:p>
          <a:p>
            <a:pPr lvl="1"/>
            <a:r>
              <a:rPr lang="hu-HU" sz="1600" dirty="0" smtClean="0"/>
              <a:t>Audience</a:t>
            </a:r>
            <a:endParaRPr lang="hu-HU" sz="1600" dirty="0" smtClean="0"/>
          </a:p>
          <a:p>
            <a:pPr lvl="2"/>
            <a:r>
              <a:rPr lang="hu-HU" sz="1400" dirty="0" smtClean="0"/>
              <a:t>dc:audience</a:t>
            </a:r>
          </a:p>
          <a:p>
            <a:pPr lvl="2"/>
            <a:r>
              <a:rPr lang="hu-HU" sz="1400" dirty="0" smtClean="0"/>
              <a:t>Célközönség</a:t>
            </a:r>
            <a:endParaRPr lang="hu-HU" sz="1400" dirty="0"/>
          </a:p>
        </p:txBody>
      </p:sp>
    </p:spTree>
    <p:extLst>
      <p:ext uri="{BB962C8B-B14F-4D97-AF65-F5344CB8AC3E}">
        <p14:creationId xmlns:p14="http://schemas.microsoft.com/office/powerpoint/2010/main" val="105440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Útmutató – </a:t>
            </a:r>
            <a:r>
              <a:rPr lang="hu-HU" dirty="0" smtClean="0"/>
              <a:t>Elvárások</a:t>
            </a:r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Megfelelő adatszerkezetet tükröző OAI-PMH kimenet a megadott metaadatok alapján</a:t>
            </a:r>
            <a:endParaRPr lang="hu-HU" dirty="0" smtClean="0"/>
          </a:p>
          <a:p>
            <a:r>
              <a:rPr lang="hu-HU" dirty="0" smtClean="0"/>
              <a:t>Aratandó halmaz kialakítása</a:t>
            </a:r>
            <a:endParaRPr lang="hu-HU" dirty="0"/>
          </a:p>
          <a:p>
            <a:pPr lvl="1"/>
            <a:r>
              <a:rPr lang="hu-HU" dirty="0" smtClean="0"/>
              <a:t>Kötelező névkonvenció</a:t>
            </a:r>
          </a:p>
          <a:p>
            <a:pPr lvl="1"/>
            <a:r>
              <a:rPr lang="hu-HU" dirty="0" smtClean="0"/>
              <a:t>s</a:t>
            </a:r>
            <a:r>
              <a:rPr lang="hu-HU" dirty="0" smtClean="0"/>
              <a:t>etSpec = </a:t>
            </a:r>
            <a:r>
              <a:rPr lang="hu-HU" dirty="0" smtClean="0"/>
              <a:t>ec</a:t>
            </a:r>
            <a:r>
              <a:rPr lang="hu-HU" dirty="0" smtClean="0"/>
              <a:t>_fundedresources</a:t>
            </a:r>
          </a:p>
          <a:p>
            <a:r>
              <a:rPr lang="hu-HU" dirty="0" smtClean="0"/>
              <a:t>Csak megfelelő dokumentumok adatai kerüljenek átadásra</a:t>
            </a:r>
            <a:endParaRPr lang="hu-HU" dirty="0" smtClean="0"/>
          </a:p>
        </p:txBody>
      </p:sp>
    </p:spTree>
    <p:extLst>
      <p:ext uri="{BB962C8B-B14F-4D97-AF65-F5344CB8AC3E}">
        <p14:creationId xmlns:p14="http://schemas.microsoft.com/office/powerpoint/2010/main" val="27583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Adattár-támogatás</a:t>
            </a:r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hu-HU" dirty="0" smtClean="0"/>
              <a:t>OpenAIRE Guidlines v1.1</a:t>
            </a:r>
          </a:p>
          <a:p>
            <a:pPr lvl="2"/>
            <a:r>
              <a:rPr lang="hu-HU" dirty="0">
                <a:hlinkClick r:id="rId2"/>
              </a:rPr>
              <a:t>http://</a:t>
            </a:r>
            <a:r>
              <a:rPr lang="hu-HU" dirty="0" smtClean="0">
                <a:hlinkClick r:id="rId2"/>
              </a:rPr>
              <a:t>www.openaire.eu/en/component/attachments/download/79</a:t>
            </a:r>
            <a:endParaRPr lang="hu-HU" dirty="0"/>
          </a:p>
          <a:p>
            <a:pPr marL="594360" lvl="2" indent="0">
              <a:buNone/>
            </a:pPr>
            <a:endParaRPr lang="hu-HU" dirty="0"/>
          </a:p>
          <a:p>
            <a:r>
              <a:rPr lang="hu-HU" dirty="0" smtClean="0"/>
              <a:t>Platform-kiegészítések:</a:t>
            </a:r>
          </a:p>
          <a:p>
            <a:pPr lvl="1"/>
            <a:r>
              <a:rPr lang="hu-HU" dirty="0" smtClean="0"/>
              <a:t>Dspace</a:t>
            </a:r>
          </a:p>
          <a:p>
            <a:pPr lvl="2"/>
            <a:r>
              <a:rPr lang="hu-HU" dirty="0" smtClean="0"/>
              <a:t>OAIExtended v2.2-2.4; OpenAIRE Authority Control</a:t>
            </a:r>
          </a:p>
          <a:p>
            <a:pPr lvl="2"/>
            <a:r>
              <a:rPr lang="hu-HU" dirty="0" smtClean="0"/>
              <a:t>University of Minho</a:t>
            </a:r>
          </a:p>
          <a:p>
            <a:pPr lvl="2"/>
            <a:r>
              <a:rPr lang="hu-HU" dirty="0" smtClean="0"/>
              <a:t>DSpace 1.6.2; 1.7.2</a:t>
            </a:r>
          </a:p>
          <a:p>
            <a:pPr lvl="2"/>
            <a:r>
              <a:rPr lang="hu-HU" dirty="0">
                <a:hlinkClick r:id="rId3"/>
              </a:rPr>
              <a:t>http://</a:t>
            </a:r>
            <a:r>
              <a:rPr lang="hu-HU" dirty="0" smtClean="0">
                <a:hlinkClick r:id="rId3"/>
              </a:rPr>
              <a:t>projecto.rcaap.pt/index.php/lang-pt/consultar-recursos-de-apoio/remository?func=fileinfo&amp;id=337</a:t>
            </a:r>
            <a:endParaRPr lang="hu-HU" dirty="0" smtClean="0"/>
          </a:p>
          <a:p>
            <a:pPr lvl="2"/>
            <a:r>
              <a:rPr lang="en-US" u="sng" dirty="0">
                <a:hlinkClick r:id="rId4"/>
              </a:rPr>
              <a:t>http://projecto.rcaap.pt/index.php/lang-pt/consultar-recursos-de-apoio/remository?func=select&amp;id=40</a:t>
            </a:r>
            <a:endParaRPr lang="hu-HU" dirty="0"/>
          </a:p>
          <a:p>
            <a:pPr lvl="1"/>
            <a:r>
              <a:rPr lang="hu-HU" dirty="0" smtClean="0"/>
              <a:t>Eprints</a:t>
            </a:r>
          </a:p>
          <a:p>
            <a:pPr lvl="2"/>
            <a:r>
              <a:rPr lang="hu-HU" dirty="0" smtClean="0"/>
              <a:t>OpenAIRE Compilance Plug-in</a:t>
            </a:r>
          </a:p>
          <a:p>
            <a:pPr lvl="2"/>
            <a:r>
              <a:rPr lang="hu-HU" dirty="0"/>
              <a:t>Repositories Support </a:t>
            </a:r>
            <a:r>
              <a:rPr lang="hu-HU" dirty="0" smtClean="0"/>
              <a:t>Project</a:t>
            </a:r>
          </a:p>
          <a:p>
            <a:pPr lvl="2"/>
            <a:r>
              <a:rPr lang="hu-HU" dirty="0" smtClean="0"/>
              <a:t>EPrints 3; 3.2</a:t>
            </a:r>
          </a:p>
          <a:p>
            <a:pPr lvl="2"/>
            <a:r>
              <a:rPr lang="hu-HU" dirty="0">
                <a:hlinkClick r:id="rId5"/>
              </a:rPr>
              <a:t>http://files.eprints.org/649</a:t>
            </a:r>
            <a:r>
              <a:rPr lang="hu-HU" dirty="0" smtClean="0">
                <a:hlinkClick r:id="rId5"/>
              </a:rPr>
              <a:t>/</a:t>
            </a:r>
            <a:endParaRPr lang="hu-HU" dirty="0" smtClean="0"/>
          </a:p>
        </p:txBody>
      </p:sp>
    </p:spTree>
    <p:extLst>
      <p:ext uri="{BB962C8B-B14F-4D97-AF65-F5344CB8AC3E}">
        <p14:creationId xmlns:p14="http://schemas.microsoft.com/office/powerpoint/2010/main" val="2670594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Eredmény</a:t>
            </a:r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hu-HU" dirty="0" smtClean="0"/>
              <a:t>OpenAIRE kompatibilis </a:t>
            </a:r>
            <a:r>
              <a:rPr lang="hu-HU" dirty="0" smtClean="0"/>
              <a:t>repozitóriumok</a:t>
            </a:r>
            <a:endParaRPr lang="hu-HU" dirty="0" smtClean="0"/>
          </a:p>
          <a:p>
            <a:pPr lvl="1"/>
            <a:r>
              <a:rPr lang="hu-HU" dirty="0" smtClean="0"/>
              <a:t>74 db</a:t>
            </a:r>
            <a:endParaRPr lang="hu-HU" dirty="0" smtClean="0"/>
          </a:p>
          <a:p>
            <a:pPr lvl="1"/>
            <a:r>
              <a:rPr lang="hu-HU" dirty="0" smtClean="0"/>
              <a:t>Első magyar: Corvinus Research Archive / Corvinus </a:t>
            </a:r>
            <a:r>
              <a:rPr lang="hu-HU" dirty="0" smtClean="0"/>
              <a:t>Kutatások</a:t>
            </a:r>
          </a:p>
          <a:p>
            <a:pPr lvl="1"/>
            <a:r>
              <a:rPr lang="hu-HU" dirty="0" smtClean="0"/>
              <a:t>18 ország</a:t>
            </a:r>
          </a:p>
          <a:p>
            <a:pPr lvl="1"/>
            <a:r>
              <a:rPr lang="hu-HU" dirty="0" smtClean="0"/>
              <a:t>Dobogósok:</a:t>
            </a:r>
          </a:p>
          <a:p>
            <a:pPr lvl="2"/>
            <a:r>
              <a:rPr lang="hu-HU" dirty="0" smtClean="0"/>
              <a:t>Portugália (28)</a:t>
            </a:r>
          </a:p>
          <a:p>
            <a:pPr lvl="2"/>
            <a:r>
              <a:rPr lang="hu-HU" dirty="0" smtClean="0"/>
              <a:t>Spanyolország (16)</a:t>
            </a:r>
          </a:p>
          <a:p>
            <a:pPr lvl="2"/>
            <a:r>
              <a:rPr lang="hu-HU" dirty="0" smtClean="0"/>
              <a:t>Svédország (9)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627337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Kérdések</a:t>
            </a:r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 dirty="0" smtClean="0"/>
          </a:p>
          <a:p>
            <a:r>
              <a:rPr lang="hu-HU" dirty="0" smtClean="0"/>
              <a:t>Segíthetünk!?</a:t>
            </a:r>
          </a:p>
          <a:p>
            <a:pPr marL="0" indent="0">
              <a:buNone/>
            </a:pPr>
            <a:endParaRPr lang="hu-HU" dirty="0" smtClean="0"/>
          </a:p>
          <a:p>
            <a:pPr marL="0" indent="0">
              <a:buNone/>
            </a:pPr>
            <a:r>
              <a:rPr lang="hu-HU" dirty="0" smtClean="0"/>
              <a:t>	openaire@lib.unideb.hu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9997271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Köszönöm a figyelmet!</a:t>
            </a:r>
            <a:endParaRPr lang="hu-H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hu-HU" dirty="0" smtClean="0"/>
              <a:t>Debreceni Egyetem Egyetemi és Nemzeti </a:t>
            </a:r>
            <a:br>
              <a:rPr lang="hu-HU" dirty="0" smtClean="0"/>
            </a:br>
            <a:r>
              <a:rPr lang="hu-HU" dirty="0" smtClean="0"/>
              <a:t>Könyvtár</a:t>
            </a:r>
            <a:endParaRPr lang="hu-H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r>
              <a:rPr lang="hu-HU" dirty="0" smtClean="0"/>
              <a:t>Harangi Gabriella</a:t>
            </a:r>
          </a:p>
          <a:p>
            <a:r>
              <a:rPr lang="hu-HU" dirty="0" smtClean="0"/>
              <a:t>hgabi@lib.unideb.hu</a:t>
            </a:r>
          </a:p>
        </p:txBody>
      </p:sp>
    </p:spTree>
    <p:extLst>
      <p:ext uri="{BB962C8B-B14F-4D97-AF65-F5344CB8AC3E}">
        <p14:creationId xmlns:p14="http://schemas.microsoft.com/office/powerpoint/2010/main" val="3543433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penAIR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od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od">
      <a:fillStyleLst>
        <a:solidFill>
          <a:schemeClr val="phClr"/>
        </a:solidFill>
        <a:solidFill>
          <a:schemeClr val="phClr">
            <a:tint val="80000"/>
          </a:schemeClr>
        </a:solidFill>
        <a:solidFill>
          <a:schemeClr val="phClr">
            <a:shade val="30000"/>
            <a:satMod val="150000"/>
          </a:schemeClr>
        </a:solidFill>
      </a:fillStyleLst>
      <a:lnStyleLst>
        <a:ln w="9525" cap="flat" cmpd="sng" algn="ctr">
          <a:solidFill>
            <a:schemeClr val="phClr">
              <a:tint val="90000"/>
              <a:satMod val="105000"/>
            </a:schemeClr>
          </a:solidFill>
          <a:prstDash val="solid"/>
        </a:ln>
        <a:ln w="50800" cap="flat" cmpd="sng" algn="ctr">
          <a:solidFill>
            <a:schemeClr val="phClr">
              <a:tint val="90000"/>
            </a:schemeClr>
          </a:solidFill>
          <a:prstDash val="solid"/>
        </a:ln>
        <a:ln w="76200" cap="flat" cmpd="dbl" algn="ctr">
          <a:solidFill>
            <a:schemeClr val="phClr">
              <a:tint val="9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76200" dist="25400" dir="5400000" sx="101000" sy="101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50800" dir="5400000" sx="101000" sy="101000" rotWithShape="0">
              <a:srgbClr val="000000">
                <a:alpha val="50000"/>
              </a:srgbClr>
            </a:outerShdw>
            <a:reflection blurRad="12700" stA="30000" endPos="30000" dist="50800" dir="5400000" sy="-100000" rotWithShape="0"/>
          </a:effectLst>
          <a:scene3d>
            <a:camera prst="orthographicFront">
              <a:rot lat="0" lon="0" rev="0"/>
            </a:camera>
            <a:lightRig rig="twoPt" dir="t">
              <a:rot lat="0" lon="0" rev="5400000"/>
            </a:lightRig>
          </a:scene3d>
          <a:sp3d prstMaterial="softmetal">
            <a:bevelT w="63500" h="25400" prst="coolSlant"/>
          </a:sp3d>
        </a:effectStyle>
      </a:effectStyleLst>
      <a:bgFillStyleLst>
        <a:solidFill>
          <a:schemeClr val="phClr">
            <a:satMod val="125000"/>
          </a:schemeClr>
        </a:solidFill>
        <a:solidFill>
          <a:schemeClr val="phClr">
            <a:shade val="30000"/>
            <a:satMod val="150000"/>
          </a:schemeClr>
        </a:solidFill>
        <a:gradFill>
          <a:gsLst>
            <a:gs pos="0">
              <a:schemeClr val="phClr">
                <a:tint val="100000"/>
                <a:shade val="80000"/>
                <a:satMod val="135000"/>
              </a:schemeClr>
            </a:gs>
            <a:gs pos="55000">
              <a:schemeClr val="phClr">
                <a:tint val="70000"/>
                <a:shade val="100000"/>
                <a:satMod val="150000"/>
              </a:schemeClr>
            </a:gs>
            <a:gs pos="100000">
              <a:schemeClr val="phClr">
                <a:tint val="70000"/>
                <a:shade val="100000"/>
                <a:satMod val="15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OpenAIRE</Template>
  <TotalTime>2745</TotalTime>
  <Words>572</Words>
  <Application>Microsoft Office PowerPoint</Application>
  <PresentationFormat>On-screen Show (4:3)</PresentationFormat>
  <Paragraphs>187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OpenAIRE</vt:lpstr>
      <vt:lpstr>Hogyan legyünk OpenAIRE kompatibilisek</vt:lpstr>
      <vt:lpstr>Az OpenAIRE Projekt</vt:lpstr>
      <vt:lpstr>7 kutatási terület - Magyar vonatkozású projektek száma</vt:lpstr>
      <vt:lpstr>Kinek kell elhelyezni?</vt:lpstr>
      <vt:lpstr>Mit kell elhelyezni?</vt:lpstr>
      <vt:lpstr>Hol kell elhelyezni?</vt:lpstr>
      <vt:lpstr>Mikor kell elhelyezni?</vt:lpstr>
      <vt:lpstr>Kiegészítő repozitóriumi adatok</vt:lpstr>
      <vt:lpstr>A cél</vt:lpstr>
      <vt:lpstr>Útmutató – A protokoll</vt:lpstr>
      <vt:lpstr>Metaadatok – Kötelező elemek</vt:lpstr>
      <vt:lpstr>Metaadatok – Kötelező elemek</vt:lpstr>
      <vt:lpstr>Metaadatok – Ajánlott elemek</vt:lpstr>
      <vt:lpstr>Metaadatok – Szabadon választható elemek</vt:lpstr>
      <vt:lpstr>Útmutató – Elvárások</vt:lpstr>
      <vt:lpstr>Adattár-támogatás</vt:lpstr>
      <vt:lpstr>Eredmény</vt:lpstr>
      <vt:lpstr>Kérdések</vt:lpstr>
      <vt:lpstr>Köszönöm a figyelmet!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Hogyan legyünk OpenAire kompatibilisek</dc:title>
  <dc:creator>hgabi</dc:creator>
  <cp:lastModifiedBy>hgabi</cp:lastModifiedBy>
  <cp:revision>38</cp:revision>
  <dcterms:created xsi:type="dcterms:W3CDTF">2012-04-10T20:15:15Z</dcterms:created>
  <dcterms:modified xsi:type="dcterms:W3CDTF">2012-04-12T23:39:24Z</dcterms:modified>
</cp:coreProperties>
</file>