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diagrams/quickStyle2.xml" ContentType="application/vnd.openxmlformats-officedocument.drawingml.diagramStyl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74"/>
  </p:notesMasterIdLst>
  <p:handoutMasterIdLst>
    <p:handoutMasterId r:id="rId75"/>
  </p:handoutMasterIdLst>
  <p:sldIdLst>
    <p:sldId id="256" r:id="rId6"/>
    <p:sldId id="324" r:id="rId7"/>
    <p:sldId id="257" r:id="rId8"/>
    <p:sldId id="344" r:id="rId9"/>
    <p:sldId id="260" r:id="rId10"/>
    <p:sldId id="341" r:id="rId11"/>
    <p:sldId id="336" r:id="rId12"/>
    <p:sldId id="328" r:id="rId13"/>
    <p:sldId id="338" r:id="rId14"/>
    <p:sldId id="265" r:id="rId15"/>
    <p:sldId id="266" r:id="rId16"/>
    <p:sldId id="327" r:id="rId17"/>
    <p:sldId id="267" r:id="rId18"/>
    <p:sldId id="272" r:id="rId19"/>
    <p:sldId id="276" r:id="rId20"/>
    <p:sldId id="275" r:id="rId21"/>
    <p:sldId id="329" r:id="rId22"/>
    <p:sldId id="318" r:id="rId23"/>
    <p:sldId id="322" r:id="rId24"/>
    <p:sldId id="277" r:id="rId25"/>
    <p:sldId id="331" r:id="rId26"/>
    <p:sldId id="301" r:id="rId27"/>
    <p:sldId id="278" r:id="rId28"/>
    <p:sldId id="282" r:id="rId29"/>
    <p:sldId id="287" r:id="rId30"/>
    <p:sldId id="292" r:id="rId31"/>
    <p:sldId id="295" r:id="rId32"/>
    <p:sldId id="296" r:id="rId33"/>
    <p:sldId id="299" r:id="rId34"/>
    <p:sldId id="298" r:id="rId35"/>
    <p:sldId id="330" r:id="rId36"/>
    <p:sldId id="321" r:id="rId37"/>
    <p:sldId id="343" r:id="rId38"/>
    <p:sldId id="317" r:id="rId39"/>
    <p:sldId id="300" r:id="rId40"/>
    <p:sldId id="314" r:id="rId41"/>
    <p:sldId id="315" r:id="rId42"/>
    <p:sldId id="290" r:id="rId43"/>
    <p:sldId id="319" r:id="rId44"/>
    <p:sldId id="332" r:id="rId45"/>
    <p:sldId id="320" r:id="rId46"/>
    <p:sldId id="325" r:id="rId47"/>
    <p:sldId id="262" r:id="rId48"/>
    <p:sldId id="345" r:id="rId49"/>
    <p:sldId id="263" r:id="rId50"/>
    <p:sldId id="326" r:id="rId51"/>
    <p:sldId id="334" r:id="rId52"/>
    <p:sldId id="335" r:id="rId53"/>
    <p:sldId id="270" r:id="rId54"/>
    <p:sldId id="273" r:id="rId55"/>
    <p:sldId id="274" r:id="rId56"/>
    <p:sldId id="279" r:id="rId57"/>
    <p:sldId id="280" r:id="rId58"/>
    <p:sldId id="293" r:id="rId59"/>
    <p:sldId id="294" r:id="rId60"/>
    <p:sldId id="309" r:id="rId61"/>
    <p:sldId id="310" r:id="rId62"/>
    <p:sldId id="313" r:id="rId63"/>
    <p:sldId id="312" r:id="rId64"/>
    <p:sldId id="302" r:id="rId65"/>
    <p:sldId id="303" r:id="rId66"/>
    <p:sldId id="288" r:id="rId67"/>
    <p:sldId id="339" r:id="rId68"/>
    <p:sldId id="340" r:id="rId69"/>
    <p:sldId id="342" r:id="rId70"/>
    <p:sldId id="308" r:id="rId71"/>
    <p:sldId id="307" r:id="rId72"/>
    <p:sldId id="258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C746"/>
    <a:srgbClr val="9BC348"/>
    <a:srgbClr val="769535"/>
    <a:srgbClr val="768F39"/>
    <a:srgbClr val="E2DA70"/>
    <a:srgbClr val="E8E18C"/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0" autoAdjust="0"/>
  </p:normalViewPr>
  <p:slideViewPr>
    <p:cSldViewPr>
      <p:cViewPr varScale="1">
        <p:scale>
          <a:sx n="75" d="100"/>
          <a:sy n="75" d="100"/>
        </p:scale>
        <p:origin x="-39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76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1" Type="http://schemas.openxmlformats.org/officeDocument/2006/relationships/slide" Target="slides/slide5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FF03C-10FD-4F9E-AA9C-3C807E30CC5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C21EDC2-DE59-4353-9138-30A0BB7E73FD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hu-HU" dirty="0" smtClean="0"/>
            <a:t>Feltöltés</a:t>
          </a:r>
          <a:endParaRPr lang="en-GB" dirty="0"/>
        </a:p>
      </dgm:t>
    </dgm:pt>
    <dgm:pt modelId="{E63AAB43-3446-4E8E-90DA-44489CECAE61}" type="parTrans" cxnId="{55BFEC32-C19A-4912-BF94-E15F6D6FE209}">
      <dgm:prSet/>
      <dgm:spPr/>
      <dgm:t>
        <a:bodyPr/>
        <a:lstStyle/>
        <a:p>
          <a:endParaRPr lang="en-GB"/>
        </a:p>
      </dgm:t>
    </dgm:pt>
    <dgm:pt modelId="{EEE8C247-73CB-48C0-9AC8-178E9C8B14A8}" type="sibTrans" cxnId="{55BFEC32-C19A-4912-BF94-E15F6D6FE209}">
      <dgm:prSet/>
      <dgm:spPr/>
      <dgm:t>
        <a:bodyPr/>
        <a:lstStyle/>
        <a:p>
          <a:endParaRPr lang="en-GB"/>
        </a:p>
      </dgm:t>
    </dgm:pt>
    <dgm:pt modelId="{8CE93C8E-A575-4435-9ADC-5B3D558DEFF0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hu-HU" dirty="0" smtClean="0"/>
            <a:t>Munkafolyamat</a:t>
          </a:r>
          <a:endParaRPr lang="en-GB" dirty="0"/>
        </a:p>
      </dgm:t>
    </dgm:pt>
    <dgm:pt modelId="{B5C9B167-57F8-45B7-9456-D38AAF0DC8D9}" type="parTrans" cxnId="{E2B081F7-A00B-41BD-B1FF-A67B5C2E36A2}">
      <dgm:prSet/>
      <dgm:spPr/>
      <dgm:t>
        <a:bodyPr/>
        <a:lstStyle/>
        <a:p>
          <a:endParaRPr lang="en-GB"/>
        </a:p>
      </dgm:t>
    </dgm:pt>
    <dgm:pt modelId="{EF37C77A-FB83-4A3A-9531-45AE9601F9A9}" type="sibTrans" cxnId="{E2B081F7-A00B-41BD-B1FF-A67B5C2E36A2}">
      <dgm:prSet/>
      <dgm:spPr/>
      <dgm:t>
        <a:bodyPr/>
        <a:lstStyle/>
        <a:p>
          <a:endParaRPr lang="en-GB"/>
        </a:p>
      </dgm:t>
    </dgm:pt>
    <dgm:pt modelId="{4E4B4620-3CE6-4E46-8EB8-2C3C331E56FA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Arch</a:t>
          </a:r>
          <a:r>
            <a:rPr lang="hu-HU" dirty="0" err="1" smtClean="0"/>
            <a:t>iválás</a:t>
          </a:r>
          <a:endParaRPr lang="en-GB" dirty="0"/>
        </a:p>
      </dgm:t>
    </dgm:pt>
    <dgm:pt modelId="{743F9DF7-CCE0-4C0F-B247-BA4B6F52479B}" type="parTrans" cxnId="{EF826AB5-8298-4504-8E17-9F6C51914FEE}">
      <dgm:prSet/>
      <dgm:spPr/>
      <dgm:t>
        <a:bodyPr/>
        <a:lstStyle/>
        <a:p>
          <a:endParaRPr lang="en-GB"/>
        </a:p>
      </dgm:t>
    </dgm:pt>
    <dgm:pt modelId="{667ADFE9-DF72-4655-BB68-0B838F2650D5}" type="sibTrans" cxnId="{EF826AB5-8298-4504-8E17-9F6C51914FEE}">
      <dgm:prSet/>
      <dgm:spPr/>
      <dgm:t>
        <a:bodyPr/>
        <a:lstStyle/>
        <a:p>
          <a:endParaRPr lang="en-GB"/>
        </a:p>
      </dgm:t>
    </dgm:pt>
    <dgm:pt modelId="{AD63E2BB-4803-4BDC-A218-34562985FB30}" type="pres">
      <dgm:prSet presAssocID="{252FF03C-10FD-4F9E-AA9C-3C807E30CC57}" presName="Name0" presStyleCnt="0">
        <dgm:presLayoutVars>
          <dgm:dir/>
          <dgm:animLvl val="lvl"/>
          <dgm:resizeHandles val="exact"/>
        </dgm:presLayoutVars>
      </dgm:prSet>
      <dgm:spPr/>
    </dgm:pt>
    <dgm:pt modelId="{606BA001-CEA2-4A48-B6CA-D60D84B3E1E3}" type="pres">
      <dgm:prSet presAssocID="{7C21EDC2-DE59-4353-9138-30A0BB7E73FD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01B0F78-0E03-47CA-97C6-053BF9736482}" type="pres">
      <dgm:prSet presAssocID="{EEE8C247-73CB-48C0-9AC8-178E9C8B14A8}" presName="parTxOnlySpace" presStyleCnt="0"/>
      <dgm:spPr/>
    </dgm:pt>
    <dgm:pt modelId="{B8BDD291-2631-409D-B600-DAB1FF58A314}" type="pres">
      <dgm:prSet presAssocID="{8CE93C8E-A575-4435-9ADC-5B3D558DEFF0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4B39800-7AC7-47C0-A405-27F2E0F1D452}" type="pres">
      <dgm:prSet presAssocID="{EF37C77A-FB83-4A3A-9531-45AE9601F9A9}" presName="parTxOnlySpace" presStyleCnt="0"/>
      <dgm:spPr/>
    </dgm:pt>
    <dgm:pt modelId="{8A6EB0EE-F455-44C1-9129-89F07DD3E019}" type="pres">
      <dgm:prSet presAssocID="{4E4B4620-3CE6-4E46-8EB8-2C3C331E56FA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9A71B59-AB17-444D-A35E-6473A8F775FB}" type="presOf" srcId="{8CE93C8E-A575-4435-9ADC-5B3D558DEFF0}" destId="{B8BDD291-2631-409D-B600-DAB1FF58A314}" srcOrd="0" destOrd="0" presId="urn:microsoft.com/office/officeart/2005/8/layout/chevron1"/>
    <dgm:cxn modelId="{EF826AB5-8298-4504-8E17-9F6C51914FEE}" srcId="{252FF03C-10FD-4F9E-AA9C-3C807E30CC57}" destId="{4E4B4620-3CE6-4E46-8EB8-2C3C331E56FA}" srcOrd="2" destOrd="0" parTransId="{743F9DF7-CCE0-4C0F-B247-BA4B6F52479B}" sibTransId="{667ADFE9-DF72-4655-BB68-0B838F2650D5}"/>
    <dgm:cxn modelId="{E5D08D57-126C-47B7-866C-F136763F3E34}" type="presOf" srcId="{7C21EDC2-DE59-4353-9138-30A0BB7E73FD}" destId="{606BA001-CEA2-4A48-B6CA-D60D84B3E1E3}" srcOrd="0" destOrd="0" presId="urn:microsoft.com/office/officeart/2005/8/layout/chevron1"/>
    <dgm:cxn modelId="{55BFEC32-C19A-4912-BF94-E15F6D6FE209}" srcId="{252FF03C-10FD-4F9E-AA9C-3C807E30CC57}" destId="{7C21EDC2-DE59-4353-9138-30A0BB7E73FD}" srcOrd="0" destOrd="0" parTransId="{E63AAB43-3446-4E8E-90DA-44489CECAE61}" sibTransId="{EEE8C247-73CB-48C0-9AC8-178E9C8B14A8}"/>
    <dgm:cxn modelId="{F6C713DA-C9DE-44CF-9D10-223EB02698FE}" type="presOf" srcId="{4E4B4620-3CE6-4E46-8EB8-2C3C331E56FA}" destId="{8A6EB0EE-F455-44C1-9129-89F07DD3E019}" srcOrd="0" destOrd="0" presId="urn:microsoft.com/office/officeart/2005/8/layout/chevron1"/>
    <dgm:cxn modelId="{E2B081F7-A00B-41BD-B1FF-A67B5C2E36A2}" srcId="{252FF03C-10FD-4F9E-AA9C-3C807E30CC57}" destId="{8CE93C8E-A575-4435-9ADC-5B3D558DEFF0}" srcOrd="1" destOrd="0" parTransId="{B5C9B167-57F8-45B7-9456-D38AAF0DC8D9}" sibTransId="{EF37C77A-FB83-4A3A-9531-45AE9601F9A9}"/>
    <dgm:cxn modelId="{A0D1B64E-C04D-4E55-A49B-460C64CB4D4E}" type="presOf" srcId="{252FF03C-10FD-4F9E-AA9C-3C807E30CC57}" destId="{AD63E2BB-4803-4BDC-A218-34562985FB30}" srcOrd="0" destOrd="0" presId="urn:microsoft.com/office/officeart/2005/8/layout/chevron1"/>
    <dgm:cxn modelId="{642882D0-30CB-46E6-B075-A86DE106269D}" type="presParOf" srcId="{AD63E2BB-4803-4BDC-A218-34562985FB30}" destId="{606BA001-CEA2-4A48-B6CA-D60D84B3E1E3}" srcOrd="0" destOrd="0" presId="urn:microsoft.com/office/officeart/2005/8/layout/chevron1"/>
    <dgm:cxn modelId="{72CC678E-CBD3-4655-BF4A-A35CA9B6B54A}" type="presParOf" srcId="{AD63E2BB-4803-4BDC-A218-34562985FB30}" destId="{401B0F78-0E03-47CA-97C6-053BF9736482}" srcOrd="1" destOrd="0" presId="urn:microsoft.com/office/officeart/2005/8/layout/chevron1"/>
    <dgm:cxn modelId="{AEEE6C41-81EC-4D8F-8EDA-2C29E693EA6A}" type="presParOf" srcId="{AD63E2BB-4803-4BDC-A218-34562985FB30}" destId="{B8BDD291-2631-409D-B600-DAB1FF58A314}" srcOrd="2" destOrd="0" presId="urn:microsoft.com/office/officeart/2005/8/layout/chevron1"/>
    <dgm:cxn modelId="{30878D67-3D6F-4E97-8516-9584CC0BBF87}" type="presParOf" srcId="{AD63E2BB-4803-4BDC-A218-34562985FB30}" destId="{E4B39800-7AC7-47C0-A405-27F2E0F1D452}" srcOrd="3" destOrd="0" presId="urn:microsoft.com/office/officeart/2005/8/layout/chevron1"/>
    <dgm:cxn modelId="{06AC33D7-F7B8-4B31-81CA-DE424360F664}" type="presParOf" srcId="{AD63E2BB-4803-4BDC-A218-34562985FB30}" destId="{8A6EB0EE-F455-44C1-9129-89F07DD3E019}" srcOrd="4" destOrd="0" presId="urn:microsoft.com/office/officeart/2005/8/layout/chevron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2FF03C-10FD-4F9E-AA9C-3C807E30CC5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CE93C8E-A575-4435-9ADC-5B3D558DEFF0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hu-HU" dirty="0" smtClean="0"/>
            <a:t>Elfogadás,</a:t>
          </a:r>
          <a:br>
            <a:rPr lang="hu-HU" dirty="0" smtClean="0"/>
          </a:br>
          <a:r>
            <a:rPr lang="hu-HU" dirty="0" smtClean="0"/>
            <a:t>Visszautasítás</a:t>
          </a:r>
          <a:endParaRPr lang="en-GB" dirty="0"/>
        </a:p>
      </dgm:t>
    </dgm:pt>
    <dgm:pt modelId="{B5C9B167-57F8-45B7-9456-D38AAF0DC8D9}" type="parTrans" cxnId="{E2B081F7-A00B-41BD-B1FF-A67B5C2E36A2}">
      <dgm:prSet/>
      <dgm:spPr/>
      <dgm:t>
        <a:bodyPr/>
        <a:lstStyle/>
        <a:p>
          <a:endParaRPr lang="en-GB"/>
        </a:p>
      </dgm:t>
    </dgm:pt>
    <dgm:pt modelId="{EF37C77A-FB83-4A3A-9531-45AE9601F9A9}" type="sibTrans" cxnId="{E2B081F7-A00B-41BD-B1FF-A67B5C2E36A2}">
      <dgm:prSet/>
      <dgm:spPr/>
      <dgm:t>
        <a:bodyPr/>
        <a:lstStyle/>
        <a:p>
          <a:endParaRPr lang="en-GB"/>
        </a:p>
      </dgm:t>
    </dgm:pt>
    <dgm:pt modelId="{D7F0107D-AE9E-45EC-AAFB-67C22B0639B2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hu-HU" dirty="0" smtClean="0"/>
            <a:t>Elfogadás,</a:t>
          </a:r>
          <a:br>
            <a:rPr lang="hu-HU" dirty="0" smtClean="0"/>
          </a:br>
          <a:r>
            <a:rPr lang="hu-HU" dirty="0" smtClean="0"/>
            <a:t>Dokumentumadatok szerkesztése,</a:t>
          </a:r>
          <a:br>
            <a:rPr lang="hu-HU" dirty="0" smtClean="0"/>
          </a:br>
          <a:r>
            <a:rPr lang="hu-HU" dirty="0" smtClean="0"/>
            <a:t>Visszautasítás</a:t>
          </a:r>
          <a:endParaRPr lang="en-GB" dirty="0"/>
        </a:p>
      </dgm:t>
    </dgm:pt>
    <dgm:pt modelId="{313CF448-E525-468B-A189-A52AB878BD38}" type="parTrans" cxnId="{E079F81C-1BCD-4DF2-B619-96154C94CE94}">
      <dgm:prSet/>
      <dgm:spPr/>
      <dgm:t>
        <a:bodyPr/>
        <a:lstStyle/>
        <a:p>
          <a:endParaRPr lang="en-GB"/>
        </a:p>
      </dgm:t>
    </dgm:pt>
    <dgm:pt modelId="{62DCB1EE-0F69-4A09-92DD-6413C3FDEE9F}" type="sibTrans" cxnId="{E079F81C-1BCD-4DF2-B619-96154C94CE94}">
      <dgm:prSet/>
      <dgm:spPr/>
      <dgm:t>
        <a:bodyPr/>
        <a:lstStyle/>
        <a:p>
          <a:endParaRPr lang="en-GB"/>
        </a:p>
      </dgm:t>
    </dgm:pt>
    <dgm:pt modelId="{0D60F281-502F-4543-BA37-C175CF273819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hu-HU" dirty="0" smtClean="0"/>
            <a:t>Elfogadás,</a:t>
          </a:r>
          <a:br>
            <a:rPr lang="hu-HU" dirty="0" smtClean="0"/>
          </a:br>
          <a:r>
            <a:rPr lang="hu-HU" dirty="0" smtClean="0"/>
            <a:t>Dokumentumadatok szerkesztése</a:t>
          </a:r>
        </a:p>
      </dgm:t>
    </dgm:pt>
    <dgm:pt modelId="{2592D8F4-243C-4635-9434-07B9C81240FF}" type="parTrans" cxnId="{AA24CA65-770B-4304-A5DA-9624813B9AB7}">
      <dgm:prSet/>
      <dgm:spPr/>
      <dgm:t>
        <a:bodyPr/>
        <a:lstStyle/>
        <a:p>
          <a:endParaRPr lang="en-GB"/>
        </a:p>
      </dgm:t>
    </dgm:pt>
    <dgm:pt modelId="{F0327170-6D3A-4AD3-BCE1-0EE01D87E59C}" type="sibTrans" cxnId="{AA24CA65-770B-4304-A5DA-9624813B9AB7}">
      <dgm:prSet/>
      <dgm:spPr/>
      <dgm:t>
        <a:bodyPr/>
        <a:lstStyle/>
        <a:p>
          <a:endParaRPr lang="en-GB"/>
        </a:p>
      </dgm:t>
    </dgm:pt>
    <dgm:pt modelId="{AD63E2BB-4803-4BDC-A218-34562985FB30}" type="pres">
      <dgm:prSet presAssocID="{252FF03C-10FD-4F9E-AA9C-3C807E30CC57}" presName="Name0" presStyleCnt="0">
        <dgm:presLayoutVars>
          <dgm:dir/>
          <dgm:animLvl val="lvl"/>
          <dgm:resizeHandles val="exact"/>
        </dgm:presLayoutVars>
      </dgm:prSet>
      <dgm:spPr/>
    </dgm:pt>
    <dgm:pt modelId="{B8BDD291-2631-409D-B600-DAB1FF58A314}" type="pres">
      <dgm:prSet presAssocID="{8CE93C8E-A575-4435-9ADC-5B3D558DEFF0}" presName="parTxOnly" presStyleLbl="node1" presStyleIdx="0" presStyleCnt="3" custLinFactNeighborX="7521" custLinFactNeighborY="43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4B39800-7AC7-47C0-A405-27F2E0F1D452}" type="pres">
      <dgm:prSet presAssocID="{EF37C77A-FB83-4A3A-9531-45AE9601F9A9}" presName="parTxOnlySpace" presStyleCnt="0"/>
      <dgm:spPr/>
    </dgm:pt>
    <dgm:pt modelId="{82B4B923-4502-4B26-BF89-4C50CC29D6EC}" type="pres">
      <dgm:prSet presAssocID="{D7F0107D-AE9E-45EC-AAFB-67C22B0639B2}" presName="parTxOnly" presStyleLbl="node1" presStyleIdx="1" presStyleCnt="3" custLinFactNeighborX="7521" custLinFactNeighborY="43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1823210-6E41-4C2F-A769-BDDA16C2317D}" type="pres">
      <dgm:prSet presAssocID="{62DCB1EE-0F69-4A09-92DD-6413C3FDEE9F}" presName="parTxOnlySpace" presStyleCnt="0"/>
      <dgm:spPr/>
    </dgm:pt>
    <dgm:pt modelId="{3DD5204C-191E-4065-9C6C-7DECAEE64EF2}" type="pres">
      <dgm:prSet presAssocID="{0D60F281-502F-4543-BA37-C175CF273819}" presName="parTxOnly" presStyleLbl="node1" presStyleIdx="2" presStyleCnt="3" custLinFactNeighborX="7521" custLinFactNeighborY="43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24001B5-4DED-4B65-AFCD-B5BC35F7A31B}" type="presOf" srcId="{8CE93C8E-A575-4435-9ADC-5B3D558DEFF0}" destId="{B8BDD291-2631-409D-B600-DAB1FF58A314}" srcOrd="0" destOrd="0" presId="urn:microsoft.com/office/officeart/2005/8/layout/chevron1"/>
    <dgm:cxn modelId="{CCA00EDA-B4D8-44A1-8371-37AF619D3B50}" type="presOf" srcId="{D7F0107D-AE9E-45EC-AAFB-67C22B0639B2}" destId="{82B4B923-4502-4B26-BF89-4C50CC29D6EC}" srcOrd="0" destOrd="0" presId="urn:microsoft.com/office/officeart/2005/8/layout/chevron1"/>
    <dgm:cxn modelId="{AA24CA65-770B-4304-A5DA-9624813B9AB7}" srcId="{252FF03C-10FD-4F9E-AA9C-3C807E30CC57}" destId="{0D60F281-502F-4543-BA37-C175CF273819}" srcOrd="2" destOrd="0" parTransId="{2592D8F4-243C-4635-9434-07B9C81240FF}" sibTransId="{F0327170-6D3A-4AD3-BCE1-0EE01D87E59C}"/>
    <dgm:cxn modelId="{5FE55B67-5F16-4D1E-8A7A-A0CE2C2C3AE8}" type="presOf" srcId="{0D60F281-502F-4543-BA37-C175CF273819}" destId="{3DD5204C-191E-4065-9C6C-7DECAEE64EF2}" srcOrd="0" destOrd="0" presId="urn:microsoft.com/office/officeart/2005/8/layout/chevron1"/>
    <dgm:cxn modelId="{B97E8698-B2D0-4A2B-9260-1BF2DE587EF8}" type="presOf" srcId="{252FF03C-10FD-4F9E-AA9C-3C807E30CC57}" destId="{AD63E2BB-4803-4BDC-A218-34562985FB30}" srcOrd="0" destOrd="0" presId="urn:microsoft.com/office/officeart/2005/8/layout/chevron1"/>
    <dgm:cxn modelId="{E2B081F7-A00B-41BD-B1FF-A67B5C2E36A2}" srcId="{252FF03C-10FD-4F9E-AA9C-3C807E30CC57}" destId="{8CE93C8E-A575-4435-9ADC-5B3D558DEFF0}" srcOrd="0" destOrd="0" parTransId="{B5C9B167-57F8-45B7-9456-D38AAF0DC8D9}" sibTransId="{EF37C77A-FB83-4A3A-9531-45AE9601F9A9}"/>
    <dgm:cxn modelId="{E079F81C-1BCD-4DF2-B619-96154C94CE94}" srcId="{252FF03C-10FD-4F9E-AA9C-3C807E30CC57}" destId="{D7F0107D-AE9E-45EC-AAFB-67C22B0639B2}" srcOrd="1" destOrd="0" parTransId="{313CF448-E525-468B-A189-A52AB878BD38}" sibTransId="{62DCB1EE-0F69-4A09-92DD-6413C3FDEE9F}"/>
    <dgm:cxn modelId="{0E728D6F-C616-4DB5-AF5A-6700B47CECFD}" type="presParOf" srcId="{AD63E2BB-4803-4BDC-A218-34562985FB30}" destId="{B8BDD291-2631-409D-B600-DAB1FF58A314}" srcOrd="0" destOrd="0" presId="urn:microsoft.com/office/officeart/2005/8/layout/chevron1"/>
    <dgm:cxn modelId="{DF4B566D-CDA1-48CA-A065-85839C329DCC}" type="presParOf" srcId="{AD63E2BB-4803-4BDC-A218-34562985FB30}" destId="{E4B39800-7AC7-47C0-A405-27F2E0F1D452}" srcOrd="1" destOrd="0" presId="urn:microsoft.com/office/officeart/2005/8/layout/chevron1"/>
    <dgm:cxn modelId="{5F4C3100-3622-4ACD-84EA-B89FA154434F}" type="presParOf" srcId="{AD63E2BB-4803-4BDC-A218-34562985FB30}" destId="{82B4B923-4502-4B26-BF89-4C50CC29D6EC}" srcOrd="2" destOrd="0" presId="urn:microsoft.com/office/officeart/2005/8/layout/chevron1"/>
    <dgm:cxn modelId="{68ACC6A5-90FB-4319-9E2C-B5457CAFA776}" type="presParOf" srcId="{AD63E2BB-4803-4BDC-A218-34562985FB30}" destId="{31823210-6E41-4C2F-A769-BDDA16C2317D}" srcOrd="3" destOrd="0" presId="urn:microsoft.com/office/officeart/2005/8/layout/chevron1"/>
    <dgm:cxn modelId="{49135324-0DFA-4224-AB80-44D442FCE4A1}" type="presParOf" srcId="{AD63E2BB-4803-4BDC-A218-34562985FB30}" destId="{3DD5204C-191E-4065-9C6C-7DECAEE64EF2}" srcOrd="4" destOrd="0" presId="urn:microsoft.com/office/officeart/2005/8/layout/chevro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8415DFC-BD7A-4833-BAFD-5AE78495657C}" type="doc">
      <dgm:prSet loTypeId="urn:microsoft.com/office/officeart/2005/8/layout/chevron1" loCatId="process" qsTypeId="urn:microsoft.com/office/officeart/2005/8/quickstyle/simple5" qsCatId="simple" csTypeId="urn:microsoft.com/office/officeart/2005/8/colors/colorful1" csCatId="colorful" phldr="1"/>
      <dgm:spPr>
        <a:scene3d>
          <a:camera prst="orthographicFront">
            <a:rot lat="0" lon="0" rev="0"/>
          </a:camera>
          <a:lightRig rig="threePt" dir="t"/>
        </a:scene3d>
      </dgm:spPr>
    </dgm:pt>
    <dgm:pt modelId="{BBF70971-6B87-4D42-A1EC-ACC94EF75106}">
      <dgm:prSet phldrT="[Text]" custT="1"/>
      <dgm:spPr/>
      <dgm:t>
        <a:bodyPr/>
        <a:lstStyle/>
        <a:p>
          <a:r>
            <a:rPr lang="en-GB" sz="1600" dirty="0" smtClean="0"/>
            <a:t>IP</a:t>
          </a:r>
          <a:endParaRPr lang="en-GB" sz="1600" dirty="0"/>
        </a:p>
      </dgm:t>
    </dgm:pt>
    <dgm:pt modelId="{00F1B06F-04D0-4C97-A6C3-02A543950465}" type="parTrans" cxnId="{C8CC2FCB-4943-4354-A1FD-D07C1E979391}">
      <dgm:prSet/>
      <dgm:spPr/>
      <dgm:t>
        <a:bodyPr/>
        <a:lstStyle/>
        <a:p>
          <a:endParaRPr lang="en-GB" sz="1600"/>
        </a:p>
      </dgm:t>
    </dgm:pt>
    <dgm:pt modelId="{66E18463-9990-4436-9A55-B076EC561B64}" type="sibTrans" cxnId="{C8CC2FCB-4943-4354-A1FD-D07C1E979391}">
      <dgm:prSet/>
      <dgm:spPr/>
      <dgm:t>
        <a:bodyPr/>
        <a:lstStyle/>
        <a:p>
          <a:endParaRPr lang="en-GB" sz="1600"/>
        </a:p>
      </dgm:t>
    </dgm:pt>
    <dgm:pt modelId="{729903B1-2435-489A-A966-4A1550AB8735}">
      <dgm:prSet phldrT="[Text]" custT="1"/>
      <dgm:spPr/>
      <dgm:t>
        <a:bodyPr/>
        <a:lstStyle/>
        <a:p>
          <a:r>
            <a:rPr lang="en-GB" sz="1600" dirty="0" smtClean="0"/>
            <a:t>LDAP</a:t>
          </a:r>
          <a:endParaRPr lang="en-GB" sz="1600" dirty="0"/>
        </a:p>
      </dgm:t>
    </dgm:pt>
    <dgm:pt modelId="{2762FFB4-E232-4435-A9C5-28B8F0FABFC5}" type="parTrans" cxnId="{F6005B0A-806E-4A0B-8332-D71C4EB0FC69}">
      <dgm:prSet/>
      <dgm:spPr/>
      <dgm:t>
        <a:bodyPr/>
        <a:lstStyle/>
        <a:p>
          <a:endParaRPr lang="en-GB" sz="1600"/>
        </a:p>
      </dgm:t>
    </dgm:pt>
    <dgm:pt modelId="{DDEC6C38-B3DA-4568-B83F-7E35D432C164}" type="sibTrans" cxnId="{F6005B0A-806E-4A0B-8332-D71C4EB0FC69}">
      <dgm:prSet/>
      <dgm:spPr/>
      <dgm:t>
        <a:bodyPr/>
        <a:lstStyle/>
        <a:p>
          <a:endParaRPr lang="en-GB" sz="1600"/>
        </a:p>
      </dgm:t>
    </dgm:pt>
    <dgm:pt modelId="{FA7F9369-A6B7-45B7-9B7A-0EA8E92E194E}">
      <dgm:prSet phldrT="[Text]" custT="1"/>
      <dgm:spPr/>
      <dgm:t>
        <a:bodyPr/>
        <a:lstStyle/>
        <a:p>
          <a:r>
            <a:rPr lang="hu-HU" sz="1600" dirty="0" smtClean="0"/>
            <a:t>Jelszó</a:t>
          </a:r>
          <a:endParaRPr lang="en-GB" sz="1600" dirty="0"/>
        </a:p>
      </dgm:t>
    </dgm:pt>
    <dgm:pt modelId="{FC605B66-96EB-4595-8A95-5D84D141C534}" type="parTrans" cxnId="{A96DA8E1-B985-4D17-8AFB-F7AAFB47F936}">
      <dgm:prSet/>
      <dgm:spPr/>
      <dgm:t>
        <a:bodyPr/>
        <a:lstStyle/>
        <a:p>
          <a:endParaRPr lang="en-GB" sz="1600"/>
        </a:p>
      </dgm:t>
    </dgm:pt>
    <dgm:pt modelId="{F81C53E0-B933-4A00-8828-F912A382C369}" type="sibTrans" cxnId="{A96DA8E1-B985-4D17-8AFB-F7AAFB47F936}">
      <dgm:prSet/>
      <dgm:spPr/>
      <dgm:t>
        <a:bodyPr/>
        <a:lstStyle/>
        <a:p>
          <a:endParaRPr lang="en-GB" sz="1600"/>
        </a:p>
      </dgm:t>
    </dgm:pt>
    <dgm:pt modelId="{B9EFFBC0-F46C-4AC5-8B36-F2D90068C884}">
      <dgm:prSet phldrT="[Text]" custT="1"/>
      <dgm:spPr/>
      <dgm:t>
        <a:bodyPr/>
        <a:lstStyle/>
        <a:p>
          <a:r>
            <a:rPr lang="hu-HU" sz="1600" dirty="0" smtClean="0"/>
            <a:t>Sikertelen</a:t>
          </a:r>
          <a:endParaRPr lang="en-GB" sz="1600" dirty="0"/>
        </a:p>
      </dgm:t>
    </dgm:pt>
    <dgm:pt modelId="{D7888D67-C433-4BB4-9633-809CD5B2EF6E}" type="parTrans" cxnId="{3E18924D-FC12-46F2-B1E7-0401A022AEB9}">
      <dgm:prSet/>
      <dgm:spPr/>
      <dgm:t>
        <a:bodyPr/>
        <a:lstStyle/>
        <a:p>
          <a:endParaRPr lang="en-GB" sz="1600"/>
        </a:p>
      </dgm:t>
    </dgm:pt>
    <dgm:pt modelId="{A0A7CE17-9024-44F6-9F48-30888FBE7340}" type="sibTrans" cxnId="{3E18924D-FC12-46F2-B1E7-0401A022AEB9}">
      <dgm:prSet/>
      <dgm:spPr/>
      <dgm:t>
        <a:bodyPr/>
        <a:lstStyle/>
        <a:p>
          <a:endParaRPr lang="en-GB" sz="1600"/>
        </a:p>
      </dgm:t>
    </dgm:pt>
    <dgm:pt modelId="{85F30792-38A1-4601-8904-7C2271ED7821}" type="pres">
      <dgm:prSet presAssocID="{E8415DFC-BD7A-4833-BAFD-5AE78495657C}" presName="Name0" presStyleCnt="0">
        <dgm:presLayoutVars>
          <dgm:dir/>
          <dgm:animLvl val="lvl"/>
          <dgm:resizeHandles val="exact"/>
        </dgm:presLayoutVars>
      </dgm:prSet>
      <dgm:spPr/>
    </dgm:pt>
    <dgm:pt modelId="{243D0B8D-B75C-44DB-AFB3-785D18DF5306}" type="pres">
      <dgm:prSet presAssocID="{BBF70971-6B87-4D42-A1EC-ACC94EF75106}" presName="parTxOnly" presStyleLbl="node1" presStyleIdx="0" presStyleCnt="4" custLinFactY="-62570" custLinFactNeighborX="7386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DBA05EB-4363-4CCD-9710-3B37F4F431D4}" type="pres">
      <dgm:prSet presAssocID="{66E18463-9990-4436-9A55-B076EC561B64}" presName="parTxOnlySpace" presStyleCnt="0"/>
      <dgm:spPr/>
    </dgm:pt>
    <dgm:pt modelId="{AB5071EC-24AF-4A90-9D40-0E1CB835D79A}" type="pres">
      <dgm:prSet presAssocID="{729903B1-2435-489A-A966-4A1550AB8735}" presName="parTxOnly" presStyleLbl="node1" presStyleIdx="1" presStyleCnt="4" custLinFactX="-42382" custLinFactNeighborX="-100000" custLinFactNeighborY="-491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22764EC-534C-462C-8F34-02D6A5947D5A}" type="pres">
      <dgm:prSet presAssocID="{DDEC6C38-B3DA-4568-B83F-7E35D432C164}" presName="parTxOnlySpace" presStyleCnt="0"/>
      <dgm:spPr/>
    </dgm:pt>
    <dgm:pt modelId="{584C75A7-83E6-4066-BEB8-BF8DB1B7FC05}" type="pres">
      <dgm:prSet presAssocID="{FA7F9369-A6B7-45B7-9B7A-0EA8E92E194E}" presName="parTxOnly" presStyleLbl="node1" presStyleIdx="2" presStyleCnt="4" custLinFactX="-94591" custLinFactNeighborX="-100000" custLinFactNeighborY="641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E948B6-6550-4CD0-9DD6-1E1C84CEF21F}" type="pres">
      <dgm:prSet presAssocID="{F81C53E0-B933-4A00-8828-F912A382C369}" presName="parTxOnlySpace" presStyleCnt="0"/>
      <dgm:spPr/>
    </dgm:pt>
    <dgm:pt modelId="{DBDCB27B-8CEE-44FE-BD43-0DBC75210003}" type="pres">
      <dgm:prSet presAssocID="{B9EFFBC0-F46C-4AC5-8B36-F2D90068C884}" presName="parTxOnly" presStyleLbl="node1" presStyleIdx="3" presStyleCnt="4" custLinFactX="-133022" custLinFactY="77542" custLinFactNeighborX="-200000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B3783C3-BEC0-4B7E-BEFD-F7B6DD8DA4AF}" type="presOf" srcId="{729903B1-2435-489A-A966-4A1550AB8735}" destId="{AB5071EC-24AF-4A90-9D40-0E1CB835D79A}" srcOrd="0" destOrd="0" presId="urn:microsoft.com/office/officeart/2005/8/layout/chevron1"/>
    <dgm:cxn modelId="{F6005B0A-806E-4A0B-8332-D71C4EB0FC69}" srcId="{E8415DFC-BD7A-4833-BAFD-5AE78495657C}" destId="{729903B1-2435-489A-A966-4A1550AB8735}" srcOrd="1" destOrd="0" parTransId="{2762FFB4-E232-4435-A9C5-28B8F0FABFC5}" sibTransId="{DDEC6C38-B3DA-4568-B83F-7E35D432C164}"/>
    <dgm:cxn modelId="{8607EF2D-BB76-4730-A965-DE1EA82B0AA8}" type="presOf" srcId="{B9EFFBC0-F46C-4AC5-8B36-F2D90068C884}" destId="{DBDCB27B-8CEE-44FE-BD43-0DBC75210003}" srcOrd="0" destOrd="0" presId="urn:microsoft.com/office/officeart/2005/8/layout/chevron1"/>
    <dgm:cxn modelId="{294BFE9D-E8FB-4B3B-9632-A73DE1CD8FD9}" type="presOf" srcId="{E8415DFC-BD7A-4833-BAFD-5AE78495657C}" destId="{85F30792-38A1-4601-8904-7C2271ED7821}" srcOrd="0" destOrd="0" presId="urn:microsoft.com/office/officeart/2005/8/layout/chevron1"/>
    <dgm:cxn modelId="{3E18924D-FC12-46F2-B1E7-0401A022AEB9}" srcId="{E8415DFC-BD7A-4833-BAFD-5AE78495657C}" destId="{B9EFFBC0-F46C-4AC5-8B36-F2D90068C884}" srcOrd="3" destOrd="0" parTransId="{D7888D67-C433-4BB4-9633-809CD5B2EF6E}" sibTransId="{A0A7CE17-9024-44F6-9F48-30888FBE7340}"/>
    <dgm:cxn modelId="{C8CC2FCB-4943-4354-A1FD-D07C1E979391}" srcId="{E8415DFC-BD7A-4833-BAFD-5AE78495657C}" destId="{BBF70971-6B87-4D42-A1EC-ACC94EF75106}" srcOrd="0" destOrd="0" parTransId="{00F1B06F-04D0-4C97-A6C3-02A543950465}" sibTransId="{66E18463-9990-4436-9A55-B076EC561B64}"/>
    <dgm:cxn modelId="{029972DD-F6FA-4303-8B3B-ECC41AF4A8C9}" type="presOf" srcId="{FA7F9369-A6B7-45B7-9B7A-0EA8E92E194E}" destId="{584C75A7-83E6-4066-BEB8-BF8DB1B7FC05}" srcOrd="0" destOrd="0" presId="urn:microsoft.com/office/officeart/2005/8/layout/chevron1"/>
    <dgm:cxn modelId="{A96DA8E1-B985-4D17-8AFB-F7AAFB47F936}" srcId="{E8415DFC-BD7A-4833-BAFD-5AE78495657C}" destId="{FA7F9369-A6B7-45B7-9B7A-0EA8E92E194E}" srcOrd="2" destOrd="0" parTransId="{FC605B66-96EB-4595-8A95-5D84D141C534}" sibTransId="{F81C53E0-B933-4A00-8828-F912A382C369}"/>
    <dgm:cxn modelId="{DDC8C077-3512-4B3D-8650-051A74319799}" type="presOf" srcId="{BBF70971-6B87-4D42-A1EC-ACC94EF75106}" destId="{243D0B8D-B75C-44DB-AFB3-785D18DF5306}" srcOrd="0" destOrd="0" presId="urn:microsoft.com/office/officeart/2005/8/layout/chevron1"/>
    <dgm:cxn modelId="{3E81403F-8164-4188-A460-F25206478043}" type="presParOf" srcId="{85F30792-38A1-4601-8904-7C2271ED7821}" destId="{243D0B8D-B75C-44DB-AFB3-785D18DF5306}" srcOrd="0" destOrd="0" presId="urn:microsoft.com/office/officeart/2005/8/layout/chevron1"/>
    <dgm:cxn modelId="{6DBFC966-75F6-4CF3-97F1-84752FFCA206}" type="presParOf" srcId="{85F30792-38A1-4601-8904-7C2271ED7821}" destId="{6DBA05EB-4363-4CCD-9710-3B37F4F431D4}" srcOrd="1" destOrd="0" presId="urn:microsoft.com/office/officeart/2005/8/layout/chevron1"/>
    <dgm:cxn modelId="{A7A74F5C-BA84-4FA6-97EA-03FA0B6008ED}" type="presParOf" srcId="{85F30792-38A1-4601-8904-7C2271ED7821}" destId="{AB5071EC-24AF-4A90-9D40-0E1CB835D79A}" srcOrd="2" destOrd="0" presId="urn:microsoft.com/office/officeart/2005/8/layout/chevron1"/>
    <dgm:cxn modelId="{A370D1E0-B54F-45C8-947C-D10A35FEA637}" type="presParOf" srcId="{85F30792-38A1-4601-8904-7C2271ED7821}" destId="{E22764EC-534C-462C-8F34-02D6A5947D5A}" srcOrd="3" destOrd="0" presId="urn:microsoft.com/office/officeart/2005/8/layout/chevron1"/>
    <dgm:cxn modelId="{45DFA4E0-1F87-443E-BA96-D5FCBDF069E8}" type="presParOf" srcId="{85F30792-38A1-4601-8904-7C2271ED7821}" destId="{584C75A7-83E6-4066-BEB8-BF8DB1B7FC05}" srcOrd="4" destOrd="0" presId="urn:microsoft.com/office/officeart/2005/8/layout/chevron1"/>
    <dgm:cxn modelId="{F4466DAE-2CAB-44D6-8B6D-65C5F7098FD0}" type="presParOf" srcId="{85F30792-38A1-4601-8904-7C2271ED7821}" destId="{ADE948B6-6550-4CD0-9DD6-1E1C84CEF21F}" srcOrd="5" destOrd="0" presId="urn:microsoft.com/office/officeart/2005/8/layout/chevron1"/>
    <dgm:cxn modelId="{4F394415-3E18-4C03-997E-307653923924}" type="presParOf" srcId="{85F30792-38A1-4601-8904-7C2271ED7821}" destId="{DBDCB27B-8CEE-44FE-BD43-0DBC75210003}" srcOrd="6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D61BAC5-FE23-46FF-913B-682112495BBA}" type="datetimeFigureOut">
              <a:rPr lang="en-US"/>
              <a:pPr>
                <a:defRPr/>
              </a:pPr>
              <a:t>12/15/2009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913F45-80AC-4215-9680-C33ACB2183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4949BA-E8FD-4CA8-8938-7CBB7825CFB3}" type="datetimeFigureOut">
              <a:rPr lang="en-US"/>
              <a:pPr>
                <a:defRPr/>
              </a:pPr>
              <a:t>12/15/2009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3E988F-DF97-4208-88D9-1EB5A642AF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31F137-0FC1-4B42-8F56-BAA381521354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31F137-0FC1-4B42-8F56-BAA381521354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571988-48CA-48E8-A484-F5C76F13BB20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F402FA-D815-4E4B-BDC5-C9F791ADC382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86F7A8-5D3D-4F11-A1FE-DB157090917E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41</a:t>
            </a:fld>
            <a:endParaRPr lang="en-GB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31F137-0FC1-4B42-8F56-BAA381521354}" type="slidenum">
              <a:rPr lang="en-GB" smtClean="0"/>
              <a:pPr>
                <a:defRPr/>
              </a:pPr>
              <a:t>42</a:t>
            </a:fld>
            <a:endParaRPr lang="en-GB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43</a:t>
            </a:fld>
            <a:endParaRPr lang="en-GB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44</a:t>
            </a:fld>
            <a:endParaRPr lang="en-GB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45</a:t>
            </a:fld>
            <a:endParaRPr lang="en-GB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46</a:t>
            </a:fld>
            <a:endParaRPr lang="en-GB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A8C06F-7F34-4463-AF71-66984B00514A}" type="slidenum">
              <a:rPr lang="en-GB" smtClean="0"/>
              <a:pPr>
                <a:defRPr/>
              </a:pPr>
              <a:t>47</a:t>
            </a:fld>
            <a:endParaRPr lang="en-GB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3A3FBB2-D9A5-42C5-B4E3-8B619197128A}" type="slidenum">
              <a:rPr lang="en-GB" smtClean="0"/>
              <a:pPr>
                <a:defRPr/>
              </a:pPr>
              <a:t>48</a:t>
            </a:fld>
            <a:endParaRPr lang="en-GB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BA02B6-7342-4450-B16E-622AEFD890DF}" type="slidenum">
              <a:rPr lang="en-GB" smtClean="0"/>
              <a:pPr>
                <a:defRPr/>
              </a:pPr>
              <a:t>49</a:t>
            </a:fld>
            <a:endParaRPr lang="en-GB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F80B445-7036-405E-881D-E0BCA61BA6EB}" type="slidenum">
              <a:rPr lang="en-GB" smtClean="0"/>
              <a:pPr>
                <a:defRPr/>
              </a:pPr>
              <a:t>50</a:t>
            </a:fld>
            <a:endParaRPr lang="en-GB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60E969-64C7-4A35-A357-DDF5BEFE8F99}" type="slidenum">
              <a:rPr lang="en-GB" smtClean="0"/>
              <a:pPr>
                <a:defRPr/>
              </a:pPr>
              <a:t>51</a:t>
            </a:fld>
            <a:endParaRPr lang="en-GB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52</a:t>
            </a:fld>
            <a:endParaRPr lang="en-GB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53</a:t>
            </a:fld>
            <a:endParaRPr lang="en-GB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54</a:t>
            </a:fld>
            <a:endParaRPr lang="en-GB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55</a:t>
            </a:fld>
            <a:endParaRPr lang="en-GB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56</a:t>
            </a:fld>
            <a:endParaRPr lang="en-GB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57</a:t>
            </a:fld>
            <a:endParaRPr lang="en-GB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58</a:t>
            </a:fld>
            <a:endParaRPr lang="en-GB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59</a:t>
            </a:fld>
            <a:endParaRPr lang="en-GB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60</a:t>
            </a:fld>
            <a:endParaRPr lang="en-GB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40D869-9696-43C7-863B-4DDA68634A64}" type="slidenum">
              <a:rPr lang="en-GB" smtClean="0"/>
              <a:pPr>
                <a:defRPr/>
              </a:pPr>
              <a:t>61</a:t>
            </a:fld>
            <a:endParaRPr lang="en-GB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BFDF87-CFD9-4120-A531-6B1E5786F81D}" type="slidenum">
              <a:rPr lang="en-GB" smtClean="0"/>
              <a:pPr>
                <a:defRPr/>
              </a:pPr>
              <a:t>62</a:t>
            </a:fld>
            <a:endParaRPr lang="en-GB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BFDF87-CFD9-4120-A531-6B1E5786F81D}" type="slidenum">
              <a:rPr lang="en-GB" smtClean="0"/>
              <a:pPr>
                <a:defRPr/>
              </a:pPr>
              <a:t>63</a:t>
            </a:fld>
            <a:endParaRPr lang="en-GB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BFDF87-CFD9-4120-A531-6B1E5786F81D}" type="slidenum">
              <a:rPr lang="en-GB" smtClean="0"/>
              <a:pPr>
                <a:defRPr/>
              </a:pPr>
              <a:t>64</a:t>
            </a:fld>
            <a:endParaRPr lang="en-GB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BFDF87-CFD9-4120-A531-6B1E5786F81D}" type="slidenum">
              <a:rPr lang="en-GB" smtClean="0"/>
              <a:pPr>
                <a:defRPr/>
              </a:pPr>
              <a:t>65</a:t>
            </a:fld>
            <a:endParaRPr lang="en-GB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AE7A20-9370-458B-891F-299C68AC14A2}" type="slidenum">
              <a:rPr lang="en-GB" smtClean="0"/>
              <a:pPr>
                <a:defRPr/>
              </a:pPr>
              <a:t>66</a:t>
            </a:fld>
            <a:endParaRPr lang="en-GB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89E069-6477-44B1-9768-76A000AF17A1}" type="slidenum">
              <a:rPr lang="en-GB" smtClean="0"/>
              <a:pPr>
                <a:defRPr/>
              </a:pPr>
              <a:t>67</a:t>
            </a:fld>
            <a:endParaRPr lang="en-GB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0BDB8F-DBA0-4277-BDF2-F55C3C2E89E1}" type="slidenum">
              <a:rPr lang="en-GB" smtClean="0"/>
              <a:pPr>
                <a:defRPr/>
              </a:pPr>
              <a:t>68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42875" y="4786313"/>
            <a:ext cx="8858250" cy="19653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13" descr="logo_vert_color.jpg"/>
          <p:cNvPicPr>
            <a:picLocks noChangeAspect="1"/>
          </p:cNvPicPr>
          <p:nvPr userDrawn="1"/>
        </p:nvPicPr>
        <p:blipFill>
          <a:blip r:embed="rId2"/>
          <a:srcRect l="30469" t="30469" r="30469" b="32422"/>
          <a:stretch>
            <a:fillRect/>
          </a:stretch>
        </p:blipFill>
        <p:spPr bwMode="auto">
          <a:xfrm>
            <a:off x="2857500" y="571500"/>
            <a:ext cx="3113088" cy="295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142875" y="4786313"/>
            <a:ext cx="8858250" cy="714375"/>
          </a:xfrm>
          <a:prstGeom prst="rect">
            <a:avLst/>
          </a:prstGeom>
          <a:solidFill>
            <a:srgbClr val="E8E1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142875" y="4429125"/>
            <a:ext cx="8858250" cy="71437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/>
          </a:p>
        </p:txBody>
      </p:sp>
      <p:pic>
        <p:nvPicPr>
          <p:cNvPr id="8" name="Picture 1" descr="http://i.creativecommons.org/l/by-sa/2.0/uk/88x31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091488" y="214313"/>
            <a:ext cx="8382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142875" y="4429132"/>
            <a:ext cx="8858250" cy="714380"/>
          </a:xfrm>
        </p:spPr>
        <p:txBody>
          <a:bodyPr/>
          <a:lstStyle>
            <a:lvl1pPr algn="ctr">
              <a:buNone/>
              <a:defRPr sz="2800" baseline="0">
                <a:solidFill>
                  <a:schemeClr val="bg1"/>
                </a:solidFill>
              </a:defRPr>
            </a:lvl1pPr>
            <a:lvl3pPr>
              <a:buNone/>
              <a:defRPr/>
            </a:lvl3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844" y="5500702"/>
            <a:ext cx="8858250" cy="1214446"/>
          </a:xfrm>
        </p:spPr>
        <p:txBody>
          <a:bodyPr/>
          <a:lstStyle>
            <a:lvl1pPr algn="ctr">
              <a:buNone/>
              <a:defRPr sz="1800" baseline="0">
                <a:solidFill>
                  <a:schemeClr val="bg1"/>
                </a:solidFill>
              </a:defRPr>
            </a:lvl1pPr>
            <a:lvl3pPr>
              <a:buNone/>
              <a:defRPr/>
            </a:lvl3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8625" y="1357298"/>
            <a:ext cx="8286779" cy="478632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65A10-7F2C-4A8E-A3AA-FF4BEAA5B3A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357313" y="285750"/>
            <a:ext cx="7358062" cy="71437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357313" y="285750"/>
            <a:ext cx="7358062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1" name="Rectangle 10"/>
          <p:cNvSpPr/>
          <p:nvPr userDrawn="1"/>
        </p:nvSpPr>
        <p:spPr>
          <a:xfrm>
            <a:off x="1357313" y="785813"/>
            <a:ext cx="7358062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429375"/>
            <a:ext cx="6429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B16E51-A581-4721-80D3-35DA48EBD0C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031" name="Picture 9" descr="logo_vert_color.jpg"/>
          <p:cNvPicPr>
            <a:picLocks noChangeAspect="1"/>
          </p:cNvPicPr>
          <p:nvPr userDrawn="1"/>
        </p:nvPicPr>
        <p:blipFill>
          <a:blip r:embed="rId4"/>
          <a:srcRect l="30469" t="30469" r="30469" b="32422"/>
          <a:stretch>
            <a:fillRect/>
          </a:stretch>
        </p:blipFill>
        <p:spPr bwMode="auto">
          <a:xfrm>
            <a:off x="307975" y="282575"/>
            <a:ext cx="90646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 userDrawn="1"/>
        </p:nvSpPr>
        <p:spPr>
          <a:xfrm>
            <a:off x="1357313" y="857250"/>
            <a:ext cx="7358062" cy="214313"/>
          </a:xfrm>
          <a:prstGeom prst="rect">
            <a:avLst/>
          </a:prstGeom>
          <a:solidFill>
            <a:srgbClr val="E8E1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1357313" y="963613"/>
            <a:ext cx="7358062" cy="1079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 userDrawn="1"/>
        </p:nvSpPr>
        <p:spPr>
          <a:xfrm>
            <a:off x="428625" y="6383338"/>
            <a:ext cx="7358063" cy="4603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35" name="Picture 1" descr="http://i.creativecommons.org/l/by-sa/2.0/uk/88x31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858125" y="6357938"/>
            <a:ext cx="8382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8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kern="1200">
          <a:solidFill>
            <a:srgbClr val="F8F8F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rgbClr val="F8F8F8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space.org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iki.dspace.org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doar.org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aister.org/" TargetMode="External"/><Relationship Id="rId4" Type="http://schemas.openxmlformats.org/officeDocument/2006/relationships/hyperlink" Target="http://roar.eprints.org/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auspace.athabascau.ca:8080/dspace/" TargetMode="External"/><Relationship Id="rId13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hyperlink" Target="http://snap.archivum.ws/dspace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andektis.ekt.gr/dspace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hyperlink" Target="http://epress.lib.uts.edu.au/dspace/" TargetMode="External"/><Relationship Id="rId4" Type="http://schemas.openxmlformats.org/officeDocument/2006/relationships/hyperlink" Target="http://rephip.unr.edu.ar/" TargetMode="External"/><Relationship Id="rId9" Type="http://schemas.openxmlformats.org/officeDocument/2006/relationships/image" Target="../media/image12.png"/><Relationship Id="rId14" Type="http://schemas.openxmlformats.org/officeDocument/2006/relationships/hyperlink" Target="http://spiral.imperial.ac.uk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ebib.unideb.hu/" TargetMode="Externa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a.lib.unideb.hu/" TargetMode="External"/><Relationship Id="rId5" Type="http://schemas.openxmlformats.org/officeDocument/2006/relationships/hyperlink" Target="http://webpac.lib.unideb.hu:8082/WebPac/CorvinaWeb" TargetMode="External"/><Relationship Id="rId4" Type="http://schemas.openxmlformats.org/officeDocument/2006/relationships/hyperlink" Target="http://tandem.lib.unideb.hu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ganymedes.unideb.hu:8080/udpeer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apache.hoxt.com/tomcat/tomcat-6/v6.0.20/bin/apache-tomcat-6.0.20.tar.gz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host:8080/jspui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5" y="4429125"/>
            <a:ext cx="8858250" cy="714375"/>
          </a:xfrm>
        </p:spPr>
        <p:txBody>
          <a:bodyPr/>
          <a:lstStyle/>
          <a:p>
            <a:pPr eaLnBrk="1" hangingPunct="1"/>
            <a:r>
              <a:rPr lang="hu-HU" smtClean="0"/>
              <a:t>D</a:t>
            </a:r>
            <a:r>
              <a:rPr lang="en-GB" smtClean="0"/>
              <a:t>Space</a:t>
            </a:r>
            <a:endParaRPr lang="en-GB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42875" y="5500688"/>
            <a:ext cx="8858250" cy="1214437"/>
          </a:xfrm>
        </p:spPr>
        <p:txBody>
          <a:bodyPr/>
          <a:lstStyle/>
          <a:p>
            <a:pPr eaLnBrk="1" hangingPunct="1"/>
            <a:r>
              <a:rPr lang="en-US" dirty="0" err="1" smtClean="0"/>
              <a:t>Megosztás</a:t>
            </a:r>
            <a:r>
              <a:rPr lang="en-US" dirty="0" smtClean="0"/>
              <a:t>? </a:t>
            </a:r>
            <a:r>
              <a:rPr lang="en-US" dirty="0" err="1" smtClean="0"/>
              <a:t>Megszorzás</a:t>
            </a:r>
            <a:r>
              <a:rPr lang="en-US" dirty="0" smtClean="0"/>
              <a:t>! </a:t>
            </a:r>
            <a:endParaRPr lang="hu-HU" dirty="0" smtClean="0"/>
          </a:p>
          <a:p>
            <a:pPr eaLnBrk="1" hangingPunct="1"/>
            <a:r>
              <a:rPr lang="en-US" dirty="0" err="1" smtClean="0"/>
              <a:t>Honosított</a:t>
            </a:r>
            <a:r>
              <a:rPr lang="en-US" dirty="0" smtClean="0"/>
              <a:t> </a:t>
            </a:r>
            <a:r>
              <a:rPr lang="en-US" dirty="0" err="1" smtClean="0"/>
              <a:t>szabad</a:t>
            </a:r>
            <a:r>
              <a:rPr lang="en-US" dirty="0" smtClean="0"/>
              <a:t> </a:t>
            </a:r>
            <a:r>
              <a:rPr lang="en-US" dirty="0" err="1" smtClean="0"/>
              <a:t>repozitórium</a:t>
            </a:r>
            <a:r>
              <a:rPr lang="en-US" dirty="0" smtClean="0"/>
              <a:t> </a:t>
            </a:r>
            <a:r>
              <a:rPr lang="en-US" dirty="0" err="1" smtClean="0"/>
              <a:t>szoftverek</a:t>
            </a:r>
            <a:r>
              <a:rPr lang="en-US" dirty="0" smtClean="0"/>
              <a:t>: </a:t>
            </a:r>
            <a:r>
              <a:rPr lang="en-US" dirty="0" err="1" smtClean="0"/>
              <a:t>EPrints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Dspace</a:t>
            </a:r>
            <a:endParaRPr lang="hu-HU" dirty="0" smtClean="0"/>
          </a:p>
          <a:p>
            <a:pPr eaLnBrk="1" hangingPunct="1"/>
            <a:endParaRPr lang="hu-HU" sz="1400" dirty="0" smtClean="0"/>
          </a:p>
          <a:p>
            <a:pPr eaLnBrk="1" hangingPunct="1"/>
            <a:r>
              <a:rPr lang="hu-HU" dirty="0" smtClean="0"/>
              <a:t>Harangi Gabriella – Debreceni Egyetem Egyetemi és Nemzeti Könyvtár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5" y="4429125"/>
            <a:ext cx="8858250" cy="714375"/>
          </a:xfrm>
        </p:spPr>
        <p:txBody>
          <a:bodyPr/>
          <a:lstStyle/>
          <a:p>
            <a:pPr eaLnBrk="1" hangingPunct="1"/>
            <a:r>
              <a:rPr lang="hu-HU" dirty="0" smtClean="0"/>
              <a:t>Elméleti rész</a:t>
            </a:r>
            <a:endParaRPr lang="en-GB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42875" y="5500688"/>
            <a:ext cx="8858250" cy="1214437"/>
          </a:xfrm>
        </p:spPr>
        <p:txBody>
          <a:bodyPr/>
          <a:lstStyle/>
          <a:p>
            <a:pPr eaLnBrk="1" hangingPunct="1"/>
            <a:r>
              <a:rPr lang="en-US" dirty="0" err="1" smtClean="0"/>
              <a:t>Megosztás</a:t>
            </a:r>
            <a:r>
              <a:rPr lang="en-US" dirty="0" smtClean="0"/>
              <a:t>? </a:t>
            </a:r>
            <a:r>
              <a:rPr lang="en-US" dirty="0" err="1" smtClean="0"/>
              <a:t>Megszorzás</a:t>
            </a:r>
            <a:r>
              <a:rPr lang="en-US" dirty="0" smtClean="0"/>
              <a:t>! </a:t>
            </a:r>
            <a:endParaRPr lang="hu-HU" dirty="0" smtClean="0"/>
          </a:p>
          <a:p>
            <a:pPr eaLnBrk="1" hangingPunct="1"/>
            <a:r>
              <a:rPr lang="en-US" dirty="0" err="1" smtClean="0"/>
              <a:t>Honosított</a:t>
            </a:r>
            <a:r>
              <a:rPr lang="en-US" dirty="0" smtClean="0"/>
              <a:t> </a:t>
            </a:r>
            <a:r>
              <a:rPr lang="en-US" dirty="0" err="1" smtClean="0"/>
              <a:t>szabad</a:t>
            </a:r>
            <a:r>
              <a:rPr lang="en-US" dirty="0" smtClean="0"/>
              <a:t> </a:t>
            </a:r>
            <a:r>
              <a:rPr lang="en-US" dirty="0" err="1" smtClean="0"/>
              <a:t>repozitórium</a:t>
            </a:r>
            <a:r>
              <a:rPr lang="en-US" dirty="0" smtClean="0"/>
              <a:t> </a:t>
            </a:r>
            <a:r>
              <a:rPr lang="en-US" dirty="0" err="1" smtClean="0"/>
              <a:t>szoftverek</a:t>
            </a:r>
            <a:r>
              <a:rPr lang="en-US" dirty="0" smtClean="0"/>
              <a:t>: </a:t>
            </a:r>
            <a:r>
              <a:rPr lang="en-US" dirty="0" err="1" smtClean="0"/>
              <a:t>EPrints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Dspace</a:t>
            </a:r>
            <a:endParaRPr lang="hu-HU" dirty="0" smtClean="0"/>
          </a:p>
          <a:p>
            <a:pPr eaLnBrk="1" hangingPunct="1"/>
            <a:endParaRPr lang="hu-HU" sz="1400" dirty="0" smtClean="0"/>
          </a:p>
          <a:p>
            <a:pPr eaLnBrk="1" hangingPunct="1"/>
            <a:r>
              <a:rPr lang="hu-HU" dirty="0" smtClean="0"/>
              <a:t>Harangi Gabriella – Debreceni Egyetem Egyetemi és Nemzeti Könyvtár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Bevezetés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A </a:t>
            </a:r>
            <a:r>
              <a:rPr lang="hu-HU" sz="2800" dirty="0" err="1" smtClean="0"/>
              <a:t>Dspace</a:t>
            </a:r>
            <a:r>
              <a:rPr lang="hu-HU" sz="2800" dirty="0" smtClean="0"/>
              <a:t> platform lehetővé teszi a különböző típusú anyagok </a:t>
            </a:r>
            <a:r>
              <a:rPr lang="hu-HU" sz="2800" b="1" i="1" dirty="0" smtClean="0"/>
              <a:t>bármilyen formátum</a:t>
            </a:r>
            <a:r>
              <a:rPr lang="hu-HU" sz="2800" dirty="0" smtClean="0"/>
              <a:t>ban (szöveges, videó, audió ...) történő </a:t>
            </a:r>
            <a:r>
              <a:rPr lang="hu-HU" sz="2800" b="1" i="1" dirty="0" smtClean="0"/>
              <a:t>adattárolásá</a:t>
            </a:r>
            <a:r>
              <a:rPr lang="hu-HU" sz="2800" dirty="0" smtClean="0"/>
              <a:t>t és </a:t>
            </a:r>
            <a:r>
              <a:rPr lang="hu-HU" sz="2800" b="1" i="1" dirty="0" smtClean="0"/>
              <a:t>közzététel</a:t>
            </a:r>
            <a:r>
              <a:rPr lang="hu-HU" sz="2800" dirty="0" smtClean="0"/>
              <a:t>ét a weben. A rendszer </a:t>
            </a:r>
            <a:r>
              <a:rPr lang="hu-HU" sz="2800" b="1" i="1" dirty="0" smtClean="0"/>
              <a:t>indexel</a:t>
            </a:r>
            <a:r>
              <a:rPr lang="hu-HU" sz="2800" dirty="0" smtClean="0"/>
              <a:t>i az anyagainkat, így biztosítva a </a:t>
            </a:r>
            <a:r>
              <a:rPr lang="hu-HU" sz="2800" b="1" i="1" dirty="0" err="1" smtClean="0"/>
              <a:t>keresehetőség</a:t>
            </a:r>
            <a:r>
              <a:rPr lang="hu-HU" sz="2800" dirty="0" err="1" smtClean="0"/>
              <a:t>ét</a:t>
            </a:r>
            <a:r>
              <a:rPr lang="hu-HU" sz="2800" dirty="0" smtClean="0"/>
              <a:t> és az </a:t>
            </a:r>
            <a:r>
              <a:rPr lang="hu-HU" sz="2800" b="1" i="1" dirty="0" smtClean="0"/>
              <a:t>elérhetőség</a:t>
            </a:r>
            <a:r>
              <a:rPr lang="hu-HU" sz="2800" dirty="0" smtClean="0"/>
              <a:t>ét, továbbá a hosszú távú </a:t>
            </a:r>
            <a:r>
              <a:rPr lang="hu-HU" sz="2800" b="1" i="1" dirty="0" smtClean="0"/>
              <a:t>megőrzés</a:t>
            </a:r>
            <a:r>
              <a:rPr lang="hu-HU" sz="2800" dirty="0" smtClean="0"/>
              <a:t>t.</a:t>
            </a:r>
          </a:p>
          <a:p>
            <a:pPr eaLnBrk="1" hangingPunct="1"/>
            <a:r>
              <a:rPr lang="hu-HU" sz="2800" dirty="0" smtClean="0"/>
              <a:t>MIT-HP közös projektje, majd megalakul a </a:t>
            </a:r>
            <a:r>
              <a:rPr lang="hu-HU" sz="2800" dirty="0" err="1" smtClean="0"/>
              <a:t>DSpace</a:t>
            </a:r>
            <a:r>
              <a:rPr lang="hu-HU" sz="2800" dirty="0" smtClean="0"/>
              <a:t> </a:t>
            </a:r>
            <a:r>
              <a:rPr lang="hu-HU" sz="2800" dirty="0" err="1" smtClean="0"/>
              <a:t>Foundation</a:t>
            </a:r>
            <a:r>
              <a:rPr lang="hu-HU" sz="2800" dirty="0" smtClean="0"/>
              <a:t> </a:t>
            </a:r>
            <a:endParaRPr lang="hu-HU" sz="600" dirty="0" smtClean="0"/>
          </a:p>
          <a:p>
            <a:pPr eaLnBrk="1" hangingPunct="1"/>
            <a:r>
              <a:rPr lang="hu-HU" sz="2800" dirty="0" smtClean="0"/>
              <a:t>Intézményi </a:t>
            </a:r>
            <a:r>
              <a:rPr lang="hu-HU" sz="2800" dirty="0" err="1" smtClean="0"/>
              <a:t>repozitóriumként</a:t>
            </a:r>
            <a:r>
              <a:rPr lang="hu-HU" sz="2800" dirty="0" smtClean="0"/>
              <a:t> használják a leggyakrabban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Bevezetés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Használat előnyei</a:t>
            </a:r>
            <a:r>
              <a:rPr lang="en-GB" dirty="0" smtClean="0"/>
              <a:t>:</a:t>
            </a:r>
            <a:endParaRPr lang="hu-HU" dirty="0" smtClean="0"/>
          </a:p>
          <a:p>
            <a:pPr lvl="1" eaLnBrk="1" hangingPunct="1"/>
            <a:r>
              <a:rPr lang="hu-HU" sz="2400" dirty="0" smtClean="0"/>
              <a:t>Nyílt forráskódú rendszer nagy felhasználói és fejlesztői közösséggel</a:t>
            </a:r>
            <a:endParaRPr lang="en-GB" sz="2400" dirty="0" smtClean="0"/>
          </a:p>
          <a:p>
            <a:pPr lvl="1" eaLnBrk="1" hangingPunct="1"/>
            <a:r>
              <a:rPr lang="hu-HU" sz="2400" dirty="0" smtClean="0"/>
              <a:t>A feltöltött újrafelhasználható oktatási anyagok összekapcsolhatók az elektronikus tanulási rendszerekkel</a:t>
            </a:r>
          </a:p>
          <a:p>
            <a:pPr lvl="1" eaLnBrk="1" hangingPunct="1"/>
            <a:r>
              <a:rPr lang="hu-HU" sz="2400" dirty="0" smtClean="0"/>
              <a:t>A rendszer moduláris felépítésének köszönhetően alkalmas multi-diszciplináris intézményi adattár kialakítására</a:t>
            </a:r>
          </a:p>
          <a:p>
            <a:pPr lvl="1" eaLnBrk="1" hangingPunct="1"/>
            <a:r>
              <a:rPr lang="hu-HU" sz="2400" dirty="0" smtClean="0"/>
              <a:t>Az állandó hálózati azonosítóként használt </a:t>
            </a:r>
            <a:r>
              <a:rPr lang="hu-HU" sz="2400" dirty="0" err="1" smtClean="0"/>
              <a:t>URI-nak</a:t>
            </a:r>
            <a:r>
              <a:rPr lang="hu-HU" sz="2400" dirty="0" smtClean="0"/>
              <a:t> köszönhetően a tételre történő hivatkozás tartós elérhetőséget biztosít</a:t>
            </a:r>
            <a:endParaRPr lang="en-GB" sz="2400" dirty="0" smtClean="0"/>
          </a:p>
          <a:p>
            <a:pPr lvl="1" eaLnBrk="1" hangingPunct="1"/>
            <a:r>
              <a:rPr lang="hu-HU" sz="2400" dirty="0" smtClean="0"/>
              <a:t>A használt protokolloknak köszönhetően, mint pl. OAI és SWORD, az adatcsere szabványosan megvalósítható</a:t>
            </a:r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Bevezetés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Használat előnyei</a:t>
            </a:r>
            <a:r>
              <a:rPr lang="en-GB" dirty="0" smtClean="0"/>
              <a:t>:</a:t>
            </a:r>
            <a:endParaRPr lang="hu-HU" dirty="0" smtClean="0"/>
          </a:p>
          <a:p>
            <a:pPr lvl="1" eaLnBrk="1" hangingPunct="1"/>
            <a:r>
              <a:rPr lang="hu-HU" sz="2400" dirty="0" smtClean="0"/>
              <a:t>A webes felhasználói felületnek köszönhetően bármilyen típusú és formátumú digitális anyag könnyen archiválható és elérhetővé tehető</a:t>
            </a:r>
          </a:p>
          <a:p>
            <a:pPr lvl="1" eaLnBrk="1" hangingPunct="1"/>
            <a:r>
              <a:rPr lang="hu-HU" sz="2400" dirty="0" smtClean="0"/>
              <a:t>Az anyagok a weboldalon keresztül kereshetőek, böngészhetőek és lementhetők</a:t>
            </a:r>
          </a:p>
          <a:p>
            <a:pPr lvl="1" eaLnBrk="1" hangingPunct="1"/>
            <a:r>
              <a:rPr lang="hu-HU" sz="2400" dirty="0" smtClean="0"/>
              <a:t>Folyóiratcikkek, diplomamunkák, szakdolgozatok, oktatási segédanyagok, jelentések, prezentációk, képek és videók egyaránt tárolhatók a rendszerben</a:t>
            </a:r>
          </a:p>
          <a:p>
            <a:pPr lvl="1" eaLnBrk="1" hangingPunct="1"/>
            <a:r>
              <a:rPr lang="hu-HU" sz="2400" dirty="0" smtClean="0"/>
              <a:t>A dokumentumok gyorsan, széles körben elérhetővé válnak</a:t>
            </a:r>
            <a:endParaRPr lang="en-GB" sz="2400" dirty="0" smtClean="0"/>
          </a:p>
          <a:p>
            <a:pPr lvl="1" eaLnBrk="1" hangingPunct="1"/>
            <a:r>
              <a:rPr lang="hu-HU" sz="2400" dirty="0" smtClean="0"/>
              <a:t>A keresőmotoroknak köszönhetően (pl. </a:t>
            </a:r>
            <a:r>
              <a:rPr lang="hu-HU" sz="2400" dirty="0" err="1" smtClean="0"/>
              <a:t>Google</a:t>
            </a:r>
            <a:r>
              <a:rPr lang="hu-HU" sz="2400" dirty="0" smtClean="0"/>
              <a:t>) az adattárban tárolt adatok láthatósága nagy mértékben nő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Telepítés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Előfeltételek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dirty="0" smtClean="0"/>
              <a:t>Unix-szerű (Linux, Sun </a:t>
            </a:r>
            <a:r>
              <a:rPr lang="hu-HU" dirty="0" err="1" smtClean="0"/>
              <a:t>Solaris</a:t>
            </a:r>
            <a:r>
              <a:rPr lang="hu-HU" dirty="0" smtClean="0"/>
              <a:t>, </a:t>
            </a:r>
            <a:r>
              <a:rPr lang="hu-HU" dirty="0" err="1" smtClean="0"/>
              <a:t>MacOS</a:t>
            </a:r>
            <a:r>
              <a:rPr lang="hu-HU" dirty="0" smtClean="0"/>
              <a:t> X) vagy Microsoft Windows (</a:t>
            </a:r>
            <a:r>
              <a:rPr lang="hu-HU" dirty="0" err="1" smtClean="0"/>
              <a:t>Windows</a:t>
            </a:r>
            <a:r>
              <a:rPr lang="hu-HU" dirty="0" smtClean="0"/>
              <a:t> Server 2003/8) operációs rendszer</a:t>
            </a:r>
            <a:endParaRPr lang="en-GB" dirty="0" smtClean="0"/>
          </a:p>
          <a:p>
            <a:pPr lvl="1" eaLnBrk="1" hangingPunct="1"/>
            <a:r>
              <a:rPr lang="hu-HU" dirty="0" smtClean="0"/>
              <a:t>Java JDK 5</a:t>
            </a:r>
          </a:p>
          <a:p>
            <a:pPr lvl="1" eaLnBrk="1" hangingPunct="1"/>
            <a:r>
              <a:rPr lang="hu-HU" dirty="0" err="1" smtClean="0"/>
              <a:t>Apache</a:t>
            </a:r>
            <a:r>
              <a:rPr lang="hu-HU" dirty="0" smtClean="0"/>
              <a:t> </a:t>
            </a:r>
            <a:r>
              <a:rPr lang="hu-HU" dirty="0" err="1" smtClean="0"/>
              <a:t>Maven</a:t>
            </a:r>
            <a:r>
              <a:rPr lang="hu-HU" dirty="0" smtClean="0"/>
              <a:t> 2.0.8</a:t>
            </a:r>
          </a:p>
          <a:p>
            <a:pPr lvl="1" eaLnBrk="1" hangingPunct="1"/>
            <a:r>
              <a:rPr lang="hu-HU" dirty="0" err="1" smtClean="0"/>
              <a:t>Apache</a:t>
            </a:r>
            <a:r>
              <a:rPr lang="hu-HU" dirty="0" smtClean="0"/>
              <a:t> </a:t>
            </a:r>
            <a:r>
              <a:rPr lang="hu-HU" dirty="0" err="1" smtClean="0"/>
              <a:t>Ant</a:t>
            </a:r>
            <a:r>
              <a:rPr lang="hu-HU" dirty="0" smtClean="0"/>
              <a:t> 1.6.2</a:t>
            </a:r>
          </a:p>
          <a:p>
            <a:pPr lvl="1" eaLnBrk="1" hangingPunct="1"/>
            <a:r>
              <a:rPr lang="hu-HU" dirty="0" err="1" smtClean="0"/>
              <a:t>Adatbáziskezelő</a:t>
            </a:r>
            <a:r>
              <a:rPr lang="hu-HU" dirty="0" smtClean="0"/>
              <a:t> (</a:t>
            </a:r>
            <a:r>
              <a:rPr lang="hu-HU" dirty="0" err="1" smtClean="0"/>
              <a:t>PostgreSQL</a:t>
            </a:r>
            <a:r>
              <a:rPr lang="hu-HU" dirty="0" smtClean="0"/>
              <a:t> 7.3, Oracle 9)</a:t>
            </a:r>
          </a:p>
          <a:p>
            <a:pPr lvl="1" eaLnBrk="1" hangingPunct="1"/>
            <a:r>
              <a:rPr lang="hu-HU" dirty="0" err="1" smtClean="0"/>
              <a:t>Servlet</a:t>
            </a:r>
            <a:r>
              <a:rPr lang="hu-HU" dirty="0" smtClean="0"/>
              <a:t> motor (Jakarta </a:t>
            </a:r>
            <a:r>
              <a:rPr lang="hu-HU" dirty="0" err="1" smtClean="0"/>
              <a:t>Tomcat</a:t>
            </a:r>
            <a:r>
              <a:rPr lang="hu-HU" dirty="0" smtClean="0"/>
              <a:t>, </a:t>
            </a:r>
            <a:r>
              <a:rPr lang="hu-HU" dirty="0" err="1" smtClean="0"/>
              <a:t>Jetty</a:t>
            </a:r>
            <a:r>
              <a:rPr lang="hu-HU" dirty="0" smtClean="0"/>
              <a:t>, </a:t>
            </a:r>
            <a:r>
              <a:rPr lang="hu-HU" dirty="0" err="1" smtClean="0"/>
              <a:t>Caucho</a:t>
            </a:r>
            <a:r>
              <a:rPr lang="hu-HU" dirty="0" smtClean="0"/>
              <a:t> </a:t>
            </a:r>
            <a:r>
              <a:rPr lang="hu-HU" dirty="0" err="1" smtClean="0"/>
              <a:t>Resin</a:t>
            </a:r>
            <a:r>
              <a:rPr lang="hu-HU" dirty="0" smtClean="0"/>
              <a:t>) </a:t>
            </a:r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Technikai áttekintés</a:t>
            </a:r>
            <a:endParaRPr lang="en-GB" dirty="0" smtClean="0"/>
          </a:p>
        </p:txBody>
      </p:sp>
      <p:sp>
        <p:nvSpPr>
          <p:cNvPr id="1024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400" dirty="0" smtClean="0"/>
              <a:t>A </a:t>
            </a:r>
            <a:r>
              <a:rPr lang="en-GB" sz="2400" dirty="0" smtClean="0"/>
              <a:t>D</a:t>
            </a:r>
            <a:r>
              <a:rPr lang="hu-HU" sz="2400" dirty="0" smtClean="0"/>
              <a:t>S</a:t>
            </a:r>
            <a:r>
              <a:rPr lang="en-GB" sz="2400" dirty="0" smtClean="0"/>
              <a:t>pace </a:t>
            </a:r>
            <a:r>
              <a:rPr lang="hu-HU" sz="2400" dirty="0" smtClean="0"/>
              <a:t>által használt legfontosabb fájlok a következő könyvtárakban érhetők el</a:t>
            </a:r>
            <a:r>
              <a:rPr lang="en-GB" sz="2400" dirty="0" smtClean="0"/>
              <a:t>:</a:t>
            </a:r>
          </a:p>
          <a:p>
            <a:r>
              <a:rPr lang="hu-HU" sz="2400" dirty="0" smtClean="0"/>
              <a:t>Forrás könyvtár</a:t>
            </a:r>
            <a:r>
              <a:rPr lang="en-GB" sz="2400" dirty="0" smtClean="0"/>
              <a:t> [</a:t>
            </a:r>
            <a:r>
              <a:rPr lang="en-GB" sz="2400" dirty="0" err="1" smtClean="0"/>
              <a:t>dspace-src</a:t>
            </a:r>
            <a:r>
              <a:rPr lang="en-GB" sz="2400" dirty="0" smtClean="0"/>
              <a:t>]</a:t>
            </a:r>
          </a:p>
          <a:p>
            <a:pPr lvl="1"/>
            <a:r>
              <a:rPr lang="hu-HU" sz="2000" dirty="0" smtClean="0"/>
              <a:t>Az eredeti </a:t>
            </a:r>
            <a:r>
              <a:rPr lang="hu-HU" sz="2000" dirty="0" err="1" smtClean="0"/>
              <a:t>forrásód</a:t>
            </a:r>
            <a:r>
              <a:rPr lang="hu-HU" sz="2000" dirty="0" smtClean="0"/>
              <a:t> található itt</a:t>
            </a:r>
            <a:endParaRPr lang="en-GB" sz="2000" dirty="0" smtClean="0"/>
          </a:p>
          <a:p>
            <a:r>
              <a:rPr lang="hu-HU" sz="2400" dirty="0" smtClean="0"/>
              <a:t>Telepítési könyvtár</a:t>
            </a:r>
            <a:r>
              <a:rPr lang="en-GB" sz="2400" dirty="0" smtClean="0"/>
              <a:t> [</a:t>
            </a:r>
            <a:r>
              <a:rPr lang="en-GB" sz="2400" dirty="0" err="1" smtClean="0"/>
              <a:t>dspace</a:t>
            </a:r>
            <a:r>
              <a:rPr lang="en-GB" sz="2400" dirty="0" smtClean="0"/>
              <a:t>]</a:t>
            </a:r>
          </a:p>
          <a:p>
            <a:pPr lvl="1"/>
            <a:r>
              <a:rPr lang="hu-HU" sz="2000" dirty="0" smtClean="0"/>
              <a:t>A futó </a:t>
            </a:r>
            <a:r>
              <a:rPr lang="hu-HU" sz="2000" dirty="0" err="1" smtClean="0"/>
              <a:t>DSpace</a:t>
            </a:r>
            <a:r>
              <a:rPr lang="hu-HU" sz="2000" dirty="0" smtClean="0"/>
              <a:t> telepítés által használt könyvtár</a:t>
            </a:r>
            <a:endParaRPr lang="en-GB" sz="2000" dirty="0" smtClean="0"/>
          </a:p>
          <a:p>
            <a:pPr lvl="1"/>
            <a:r>
              <a:rPr lang="hu-HU" sz="2000" dirty="0" smtClean="0"/>
              <a:t>Itt találhatók</a:t>
            </a:r>
            <a:r>
              <a:rPr lang="en-GB" sz="2000" dirty="0" smtClean="0"/>
              <a:t>:</a:t>
            </a:r>
          </a:p>
          <a:p>
            <a:pPr lvl="2"/>
            <a:r>
              <a:rPr lang="en-GB" sz="1600" dirty="0" err="1" smtClean="0"/>
              <a:t>Config</a:t>
            </a:r>
            <a:r>
              <a:rPr lang="en-GB" sz="1600" dirty="0" smtClean="0"/>
              <a:t> f</a:t>
            </a:r>
            <a:r>
              <a:rPr lang="hu-HU" sz="1600" dirty="0" err="1" smtClean="0"/>
              <a:t>ájlok</a:t>
            </a:r>
            <a:endParaRPr lang="en-GB" sz="1600" dirty="0" smtClean="0"/>
          </a:p>
          <a:p>
            <a:pPr lvl="2"/>
            <a:r>
              <a:rPr lang="hu-HU" sz="1600" dirty="0" err="1" smtClean="0"/>
              <a:t>Szkriptek</a:t>
            </a:r>
            <a:endParaRPr lang="en-GB" sz="1600" dirty="0" smtClean="0"/>
          </a:p>
          <a:p>
            <a:pPr lvl="2"/>
            <a:r>
              <a:rPr lang="en-GB" sz="1600" dirty="0" smtClean="0"/>
              <a:t>Lib</a:t>
            </a:r>
            <a:r>
              <a:rPr lang="hu-HU" sz="1600" dirty="0" err="1" smtClean="0"/>
              <a:t>-ek</a:t>
            </a:r>
            <a:endParaRPr lang="en-GB" dirty="0" smtClean="0"/>
          </a:p>
          <a:p>
            <a:r>
              <a:rPr lang="en-GB" sz="2400" dirty="0" smtClean="0"/>
              <a:t>Web </a:t>
            </a:r>
            <a:r>
              <a:rPr lang="hu-HU" sz="2400" dirty="0" smtClean="0"/>
              <a:t>telepítő könyvtár</a:t>
            </a:r>
            <a:r>
              <a:rPr lang="en-GB" sz="2400" dirty="0" smtClean="0"/>
              <a:t> [tomcat]/</a:t>
            </a:r>
            <a:r>
              <a:rPr lang="en-GB" sz="2400" dirty="0" err="1" smtClean="0"/>
              <a:t>webapps</a:t>
            </a:r>
            <a:r>
              <a:rPr lang="en-GB" sz="2400" dirty="0" smtClean="0"/>
              <a:t>/</a:t>
            </a:r>
          </a:p>
          <a:p>
            <a:pPr lvl="1"/>
            <a:r>
              <a:rPr lang="hu-HU" sz="2000" dirty="0" smtClean="0"/>
              <a:t>A JSP, a Java </a:t>
            </a:r>
            <a:r>
              <a:rPr lang="hu-HU" sz="2000" dirty="0" err="1" smtClean="0"/>
              <a:t>class</a:t>
            </a:r>
            <a:r>
              <a:rPr lang="hu-HU" sz="2000" dirty="0" smtClean="0"/>
              <a:t> és a </a:t>
            </a:r>
            <a:r>
              <a:rPr lang="hu-HU" sz="2000" dirty="0" err="1" smtClean="0"/>
              <a:t>lib</a:t>
            </a:r>
            <a:r>
              <a:rPr lang="hu-HU" sz="2000" dirty="0" smtClean="0"/>
              <a:t> fájlok gyűjtőhelye</a:t>
            </a: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Telepítés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smtClean="0"/>
              <a:t>Teendők</a:t>
            </a:r>
            <a:r>
              <a:rPr lang="en-GB" sz="2400" dirty="0" smtClean="0"/>
              <a:t>:</a:t>
            </a:r>
          </a:p>
          <a:p>
            <a:pPr lvl="1" eaLnBrk="1" hangingPunct="1"/>
            <a:r>
              <a:rPr lang="hu-HU" sz="2000" dirty="0" smtClean="0"/>
              <a:t>Előfeltételek telepítése és konfigurálása</a:t>
            </a:r>
          </a:p>
          <a:p>
            <a:pPr lvl="2" eaLnBrk="1" hangingPunct="1"/>
            <a:r>
              <a:rPr lang="hu-HU" sz="1800" dirty="0" err="1" smtClean="0"/>
              <a:t>Postgres</a:t>
            </a:r>
            <a:r>
              <a:rPr lang="hu-HU" sz="1800" dirty="0" smtClean="0"/>
              <a:t> biztonsági beállítások megadás</a:t>
            </a:r>
          </a:p>
          <a:p>
            <a:pPr lvl="1" eaLnBrk="1" hangingPunct="1"/>
            <a:r>
              <a:rPr lang="hu-HU" sz="2000" dirty="0" err="1" smtClean="0"/>
              <a:t>DSpace</a:t>
            </a:r>
            <a:r>
              <a:rPr lang="hu-HU" sz="2000" dirty="0" smtClean="0"/>
              <a:t> felhasználó létrehozása</a:t>
            </a:r>
          </a:p>
          <a:p>
            <a:pPr lvl="2" eaLnBrk="1" hangingPunct="1"/>
            <a:r>
              <a:rPr lang="hu-HU" sz="1800" dirty="0" smtClean="0"/>
              <a:t>A </a:t>
            </a:r>
            <a:r>
              <a:rPr lang="hu-HU" sz="1800" dirty="0" err="1" smtClean="0"/>
              <a:t>Tomcat-nek</a:t>
            </a:r>
            <a:r>
              <a:rPr lang="hu-HU" sz="1800" dirty="0" smtClean="0"/>
              <a:t> </a:t>
            </a:r>
            <a:r>
              <a:rPr lang="hu-HU" sz="1800" dirty="0" err="1" smtClean="0"/>
              <a:t>a</a:t>
            </a:r>
            <a:r>
              <a:rPr lang="hu-HU" sz="1800" dirty="0" smtClean="0"/>
              <a:t> </a:t>
            </a:r>
            <a:r>
              <a:rPr lang="hu-HU" sz="1800" dirty="0" err="1" smtClean="0"/>
              <a:t>DSpace</a:t>
            </a:r>
            <a:r>
              <a:rPr lang="hu-HU" sz="1800" dirty="0" smtClean="0"/>
              <a:t> felhasználó neve alatt kell futnia, ezért érdemes a </a:t>
            </a:r>
            <a:r>
              <a:rPr lang="hu-HU" sz="1800" dirty="0" err="1" smtClean="0"/>
              <a:t>DSpace</a:t>
            </a:r>
            <a:r>
              <a:rPr lang="hu-HU" sz="1800" dirty="0" smtClean="0"/>
              <a:t> felhasználó nevében telepíteni</a:t>
            </a:r>
          </a:p>
          <a:p>
            <a:pPr lvl="2" eaLnBrk="1" hangingPunct="1"/>
            <a:r>
              <a:rPr lang="hu-HU" sz="1800" dirty="0" err="1" smtClean="0"/>
              <a:t>Tomcat</a:t>
            </a:r>
            <a:r>
              <a:rPr lang="hu-HU" sz="1800" dirty="0" smtClean="0"/>
              <a:t> </a:t>
            </a:r>
            <a:r>
              <a:rPr lang="hu-HU" sz="1800" dirty="0" err="1" smtClean="0"/>
              <a:t>indítószkriptet</a:t>
            </a:r>
            <a:r>
              <a:rPr lang="hu-HU" sz="1800" dirty="0" smtClean="0"/>
              <a:t> és a </a:t>
            </a:r>
            <a:r>
              <a:rPr lang="hu-HU" sz="1800" dirty="0" err="1" smtClean="0"/>
              <a:t>server.xml</a:t>
            </a:r>
            <a:r>
              <a:rPr lang="hu-HU" sz="1800" dirty="0" smtClean="0"/>
              <a:t> fájlt módosítani kell</a:t>
            </a:r>
          </a:p>
          <a:p>
            <a:pPr lvl="1" eaLnBrk="1" hangingPunct="1"/>
            <a:r>
              <a:rPr lang="hu-HU" sz="2000" dirty="0" smtClean="0"/>
              <a:t>Adatbázis-felhasználó és adatbázis létrehozása</a:t>
            </a:r>
          </a:p>
          <a:p>
            <a:pPr lvl="1" eaLnBrk="1" hangingPunct="1"/>
            <a:r>
              <a:rPr lang="hu-HU" sz="2000" dirty="0" err="1" smtClean="0"/>
              <a:t>DSpace</a:t>
            </a:r>
            <a:r>
              <a:rPr lang="hu-HU" sz="2000" dirty="0" smtClean="0"/>
              <a:t> </a:t>
            </a:r>
            <a:r>
              <a:rPr lang="hu-HU" sz="2000" dirty="0" err="1" smtClean="0"/>
              <a:t>release</a:t>
            </a:r>
            <a:r>
              <a:rPr lang="hu-HU" sz="2000" dirty="0" smtClean="0"/>
              <a:t> letöltése (alapértelmezett, vagy forrás)</a:t>
            </a:r>
          </a:p>
          <a:p>
            <a:pPr lvl="1" eaLnBrk="1" hangingPunct="1"/>
            <a:r>
              <a:rPr lang="hu-HU" sz="2000" dirty="0" err="1" smtClean="0"/>
              <a:t>Dspace.cfg</a:t>
            </a:r>
            <a:r>
              <a:rPr lang="hu-HU" sz="2000" dirty="0" smtClean="0"/>
              <a:t> fájl módosítása</a:t>
            </a:r>
          </a:p>
          <a:p>
            <a:pPr lvl="1" eaLnBrk="1" hangingPunct="1"/>
            <a:r>
              <a:rPr lang="hu-HU" sz="2000" dirty="0" smtClean="0"/>
              <a:t>Telepítési könyvtár létrehozása</a:t>
            </a:r>
          </a:p>
          <a:p>
            <a:pPr lvl="1" eaLnBrk="1" hangingPunct="1"/>
            <a:r>
              <a:rPr lang="hu-HU" sz="2000" dirty="0" err="1" smtClean="0"/>
              <a:t>Maven</a:t>
            </a:r>
            <a:r>
              <a:rPr lang="hu-HU" sz="2000" dirty="0" smtClean="0"/>
              <a:t>, majd </a:t>
            </a:r>
            <a:r>
              <a:rPr lang="hu-HU" sz="2000" dirty="0" err="1" smtClean="0"/>
              <a:t>Ant</a:t>
            </a:r>
            <a:r>
              <a:rPr lang="hu-HU" sz="2000" dirty="0" smtClean="0"/>
              <a:t> használata</a:t>
            </a:r>
          </a:p>
          <a:p>
            <a:pPr lvl="1" eaLnBrk="1" hangingPunct="1"/>
            <a:r>
              <a:rPr lang="hu-HU" sz="2000" dirty="0" err="1" smtClean="0"/>
              <a:t>Webapps</a:t>
            </a:r>
            <a:r>
              <a:rPr lang="hu-HU" sz="2000" dirty="0" smtClean="0"/>
              <a:t> könyvtárak beállítása</a:t>
            </a:r>
          </a:p>
          <a:p>
            <a:pPr lvl="1" eaLnBrk="1" hangingPunct="1"/>
            <a:r>
              <a:rPr lang="hu-HU" sz="2000" dirty="0" err="1" smtClean="0"/>
              <a:t>DSpace</a:t>
            </a:r>
            <a:r>
              <a:rPr lang="hu-HU" sz="2000" dirty="0" smtClean="0"/>
              <a:t> adminisztrátor létrehozása</a:t>
            </a:r>
          </a:p>
          <a:p>
            <a:pPr lvl="1" eaLnBrk="1" hangingPunct="1"/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Biztonsági mentés</a:t>
            </a:r>
            <a:endParaRPr lang="en-GB" dirty="0" smtClean="0"/>
          </a:p>
        </p:txBody>
      </p:sp>
      <p:sp>
        <p:nvSpPr>
          <p:cNvPr id="1433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800" dirty="0" smtClean="0"/>
              <a:t>Mit szükséges menteni</a:t>
            </a:r>
            <a:r>
              <a:rPr lang="en-GB" sz="2800" dirty="0" smtClean="0"/>
              <a:t>?</a:t>
            </a:r>
          </a:p>
          <a:p>
            <a:pPr lvl="1"/>
            <a:r>
              <a:rPr lang="en-GB" sz="2400" dirty="0" smtClean="0"/>
              <a:t>Asset</a:t>
            </a:r>
            <a:r>
              <a:rPr lang="hu-HU" sz="2400" dirty="0" smtClean="0"/>
              <a:t> S</a:t>
            </a:r>
            <a:r>
              <a:rPr lang="en-GB" sz="2400" dirty="0" smtClean="0"/>
              <a:t>tore</a:t>
            </a:r>
          </a:p>
          <a:p>
            <a:pPr lvl="2"/>
            <a:r>
              <a:rPr lang="hu-HU" sz="2000" dirty="0" smtClean="0"/>
              <a:t>A</a:t>
            </a:r>
            <a:r>
              <a:rPr lang="en-GB" sz="2000" dirty="0" smtClean="0"/>
              <a:t> </a:t>
            </a:r>
            <a:r>
              <a:rPr lang="en-GB" sz="2000" dirty="0" err="1" smtClean="0"/>
              <a:t>bitstream</a:t>
            </a:r>
            <a:r>
              <a:rPr lang="en-GB" sz="2000" dirty="0" smtClean="0"/>
              <a:t> f</a:t>
            </a:r>
            <a:r>
              <a:rPr lang="hu-HU" sz="2000" dirty="0" err="1" smtClean="0"/>
              <a:t>ájlok</a:t>
            </a:r>
            <a:r>
              <a:rPr lang="hu-HU" sz="2000" dirty="0" smtClean="0"/>
              <a:t> itt találhatók</a:t>
            </a:r>
            <a:endParaRPr lang="en-GB" sz="2000" dirty="0" smtClean="0"/>
          </a:p>
          <a:p>
            <a:pPr lvl="1"/>
            <a:r>
              <a:rPr lang="hu-HU" sz="2400" dirty="0" smtClean="0"/>
              <a:t>Adatbázis</a:t>
            </a:r>
            <a:endParaRPr lang="en-GB" sz="2400" dirty="0" smtClean="0"/>
          </a:p>
          <a:p>
            <a:pPr lvl="2"/>
            <a:r>
              <a:rPr lang="hu-HU" sz="2000" dirty="0" smtClean="0"/>
              <a:t>Az adatbázisban tárolódik minden információ, ami a tartalmi szervezettséget, a </a:t>
            </a:r>
            <a:r>
              <a:rPr lang="hu-HU" sz="2000" dirty="0" err="1" smtClean="0"/>
              <a:t>metaadatokat</a:t>
            </a:r>
            <a:r>
              <a:rPr lang="hu-HU" sz="2000" dirty="0" smtClean="0"/>
              <a:t>, </a:t>
            </a:r>
            <a:r>
              <a:rPr lang="hu-HU" sz="2000" dirty="0" err="1" smtClean="0"/>
              <a:t>a</a:t>
            </a:r>
            <a:r>
              <a:rPr lang="hu-HU" sz="2000" dirty="0" smtClean="0"/>
              <a:t> felhasználókat és a jogosultságokat illeti, illetve maguk a munkafolyamatra vonatkozó információk is</a:t>
            </a:r>
            <a:endParaRPr lang="en-GB" sz="2000" dirty="0" smtClean="0"/>
          </a:p>
          <a:p>
            <a:pPr lvl="1"/>
            <a:r>
              <a:rPr lang="hu-HU" sz="2400" dirty="0" smtClean="0"/>
              <a:t>Forrás könyvtár</a:t>
            </a:r>
            <a:endParaRPr lang="en-GB" sz="2400" dirty="0" smtClean="0"/>
          </a:p>
          <a:p>
            <a:pPr lvl="2"/>
            <a:r>
              <a:rPr lang="hu-HU" sz="2000" dirty="0" smtClean="0"/>
              <a:t>A</a:t>
            </a:r>
            <a:r>
              <a:rPr lang="en-GB" sz="2000" dirty="0" smtClean="0"/>
              <a:t> </a:t>
            </a:r>
            <a:r>
              <a:rPr lang="en-GB" sz="2000" dirty="0" err="1" smtClean="0"/>
              <a:t>DSpace</a:t>
            </a:r>
            <a:r>
              <a:rPr lang="en-GB" sz="2000" dirty="0" smtClean="0"/>
              <a:t> </a:t>
            </a:r>
            <a:r>
              <a:rPr lang="hu-HU" sz="2000" dirty="0" smtClean="0"/>
              <a:t>forrásállományai itt találhatók</a:t>
            </a:r>
            <a:endParaRPr lang="en-GB" sz="2000" dirty="0" smtClean="0"/>
          </a:p>
          <a:p>
            <a:pPr lvl="1"/>
            <a:r>
              <a:rPr lang="hu-HU" sz="2400" dirty="0" smtClean="0"/>
              <a:t>Telepítési könyvtár</a:t>
            </a:r>
            <a:endParaRPr lang="en-GB" sz="2400" dirty="0" smtClean="0"/>
          </a:p>
          <a:p>
            <a:pPr lvl="2"/>
            <a:r>
              <a:rPr lang="hu-HU" sz="2000" dirty="0" smtClean="0"/>
              <a:t>A működő </a:t>
            </a:r>
            <a:r>
              <a:rPr lang="hu-HU" sz="2000" dirty="0" err="1" smtClean="0"/>
              <a:t>DSpace</a:t>
            </a:r>
            <a:r>
              <a:rPr lang="hu-HU" sz="2000" dirty="0" smtClean="0"/>
              <a:t> telepítésünk által használt fájlok itt találhatók</a:t>
            </a:r>
            <a:endParaRPr lang="en-GB" sz="2000" dirty="0" smtClean="0"/>
          </a:p>
          <a:p>
            <a:pPr lvl="2"/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Segítség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smtClean="0"/>
              <a:t>Elérhető források, amennyiben segítségre szorulnánk</a:t>
            </a:r>
            <a:r>
              <a:rPr lang="en-GB" sz="2400" dirty="0" smtClean="0"/>
              <a:t>:</a:t>
            </a:r>
            <a:endParaRPr lang="hu-HU" sz="2400" dirty="0" smtClean="0"/>
          </a:p>
          <a:p>
            <a:pPr lvl="1" eaLnBrk="1" hangingPunct="1"/>
            <a:r>
              <a:rPr lang="hu-HU" sz="2000" dirty="0" smtClean="0"/>
              <a:t>Rendszer-dokumentáció</a:t>
            </a:r>
          </a:p>
          <a:p>
            <a:pPr lvl="2" eaLnBrk="1" hangingPunct="1"/>
            <a:r>
              <a:rPr lang="hu-HU" sz="1600" dirty="0" smtClean="0"/>
              <a:t>Dspace User Manual</a:t>
            </a:r>
          </a:p>
          <a:p>
            <a:pPr lvl="2" eaLnBrk="1" hangingPunct="1"/>
            <a:r>
              <a:rPr lang="hu-HU" sz="1600" dirty="0" smtClean="0"/>
              <a:t>Felhasználói felület súgója</a:t>
            </a:r>
            <a:endParaRPr lang="en-GB" sz="1600" dirty="0" smtClean="0"/>
          </a:p>
          <a:p>
            <a:pPr lvl="1" eaLnBrk="1" hangingPunct="1"/>
            <a:r>
              <a:rPr lang="hu-HU" sz="2000" dirty="0" smtClean="0"/>
              <a:t>Weboldal</a:t>
            </a:r>
          </a:p>
          <a:p>
            <a:pPr lvl="2" eaLnBrk="1" hangingPunct="1"/>
            <a:r>
              <a:rPr lang="hu-HU" sz="1600" dirty="0" smtClean="0">
                <a:hlinkClick r:id="rId3"/>
              </a:rPr>
              <a:t>http://www.dspace.org</a:t>
            </a:r>
            <a:endParaRPr lang="hu-HU" sz="1600" dirty="0" smtClean="0"/>
          </a:p>
          <a:p>
            <a:pPr lvl="2" eaLnBrk="1" hangingPunct="1"/>
            <a:r>
              <a:rPr lang="hu-HU" sz="1600" dirty="0" smtClean="0">
                <a:hlinkClick r:id="rId4"/>
              </a:rPr>
              <a:t>http://wiki.dspace.org</a:t>
            </a:r>
            <a:endParaRPr lang="en-GB" sz="1600" dirty="0" smtClean="0"/>
          </a:p>
          <a:p>
            <a:pPr lvl="1" eaLnBrk="1" hangingPunct="1"/>
            <a:r>
              <a:rPr lang="hu-HU" sz="2000" dirty="0" smtClean="0"/>
              <a:t>Levelező listák</a:t>
            </a:r>
          </a:p>
          <a:p>
            <a:pPr lvl="2" eaLnBrk="1" hangingPunct="1"/>
            <a:r>
              <a:rPr lang="hu-HU" sz="1600" dirty="0" smtClean="0"/>
              <a:t>DSpace General</a:t>
            </a:r>
          </a:p>
          <a:p>
            <a:pPr lvl="2" eaLnBrk="1" hangingPunct="1"/>
            <a:r>
              <a:rPr lang="hu-HU" sz="1600" dirty="0" smtClean="0"/>
              <a:t>DSpace Tech</a:t>
            </a:r>
          </a:p>
          <a:p>
            <a:pPr lvl="2" eaLnBrk="1" hangingPunct="1"/>
            <a:r>
              <a:rPr lang="hu-HU" sz="1600" dirty="0" smtClean="0"/>
              <a:t>DSpace Dev</a:t>
            </a:r>
            <a:endParaRPr lang="en-GB" sz="1600" dirty="0" smtClean="0"/>
          </a:p>
          <a:p>
            <a:pPr lvl="1" eaLnBrk="1" hangingPunct="1"/>
            <a:r>
              <a:rPr lang="hu-HU" sz="2000" dirty="0" smtClean="0"/>
              <a:t>IRC</a:t>
            </a:r>
          </a:p>
          <a:p>
            <a:pPr lvl="2" eaLnBrk="1" hangingPunct="1"/>
            <a:r>
              <a:rPr lang="hu-HU" sz="1600" dirty="0" smtClean="0"/>
              <a:t>Server: freenode.net  -  Group: #dspace</a:t>
            </a:r>
          </a:p>
          <a:p>
            <a:pPr lvl="1" eaLnBrk="1" hangingPunct="1"/>
            <a:r>
              <a:rPr lang="hu-HU" sz="2000" dirty="0" smtClean="0"/>
              <a:t>Log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Az adattár struktúrája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Az adattár felépítése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dirty="0" smtClean="0"/>
              <a:t>Kategória</a:t>
            </a:r>
          </a:p>
          <a:p>
            <a:pPr lvl="2" eaLnBrk="1" hangingPunct="1"/>
            <a:r>
              <a:rPr lang="hu-HU" dirty="0" smtClean="0"/>
              <a:t>Gyűjtemény</a:t>
            </a:r>
          </a:p>
          <a:p>
            <a:pPr lvl="3" eaLnBrk="1" hangingPunct="1"/>
            <a:r>
              <a:rPr lang="hu-HU" sz="2200" dirty="0" smtClean="0"/>
              <a:t>Tétel</a:t>
            </a:r>
          </a:p>
          <a:p>
            <a:pPr lvl="4" eaLnBrk="1" hangingPunct="1"/>
            <a:r>
              <a:rPr lang="hu-HU" dirty="0" smtClean="0"/>
              <a:t>Köteg</a:t>
            </a:r>
          </a:p>
          <a:p>
            <a:pPr lvl="5"/>
            <a:r>
              <a:rPr lang="hu-HU" dirty="0" err="1" smtClean="0"/>
              <a:t>Bitstream</a:t>
            </a:r>
            <a:r>
              <a:rPr lang="hu-HU" dirty="0" smtClean="0"/>
              <a:t> (Fájl)</a:t>
            </a:r>
          </a:p>
          <a:p>
            <a:pPr lvl="5"/>
            <a:endParaRPr lang="hu-HU" dirty="0" smtClean="0"/>
          </a:p>
          <a:p>
            <a:r>
              <a:rPr lang="hu-HU" dirty="0" smtClean="0"/>
              <a:t>A kategóriák és a gyűjtemények a felhasználói navigációt szolgálják, míg a tétel a digitális tartalom atomi egysége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Az adattár struktúrája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Kategória</a:t>
            </a:r>
            <a:r>
              <a:rPr lang="en-GB" dirty="0" smtClean="0"/>
              <a:t>:</a:t>
            </a:r>
            <a:endParaRPr lang="hu-HU" dirty="0" smtClean="0"/>
          </a:p>
          <a:p>
            <a:pPr eaLnBrk="1" hangingPunct="1"/>
            <a:endParaRPr lang="hu-HU" sz="1800" dirty="0" smtClean="0"/>
          </a:p>
          <a:p>
            <a:pPr lvl="1" eaLnBrk="1" hangingPunct="1"/>
            <a:r>
              <a:rPr lang="hu-HU" dirty="0" smtClean="0"/>
              <a:t>A </a:t>
            </a:r>
            <a:r>
              <a:rPr lang="hu-HU" dirty="0" err="1" smtClean="0"/>
              <a:t>DSpace</a:t>
            </a:r>
            <a:r>
              <a:rPr lang="hu-HU" dirty="0" smtClean="0"/>
              <a:t> tartalmi felépítésének a legfelső szintje</a:t>
            </a:r>
            <a:endParaRPr lang="en-GB" dirty="0" smtClean="0"/>
          </a:p>
          <a:p>
            <a:pPr lvl="1" eaLnBrk="1" hangingPunct="1"/>
            <a:r>
              <a:rPr lang="hu-HU" dirty="0" smtClean="0"/>
              <a:t>Általában a szervezeti felépítést tükrözi</a:t>
            </a:r>
            <a:endParaRPr lang="en-GB" dirty="0" smtClean="0"/>
          </a:p>
          <a:p>
            <a:pPr lvl="1" eaLnBrk="1" hangingPunct="1"/>
            <a:r>
              <a:rPr lang="hu-HU" dirty="0" smtClean="0"/>
              <a:t>A kategóriák és alkategóriák alkalmasak az intézmény hierarchikus szerkezetének megjelenítésére</a:t>
            </a:r>
            <a:endParaRPr lang="en-GB" dirty="0" smtClean="0"/>
          </a:p>
          <a:p>
            <a:pPr lvl="1" eaLnBrk="1" hangingPunct="1"/>
            <a:r>
              <a:rPr lang="hu-HU" dirty="0" smtClean="0"/>
              <a:t>Minden kategória rendelkezik leíró </a:t>
            </a:r>
            <a:r>
              <a:rPr lang="hu-HU" dirty="0" err="1" smtClean="0"/>
              <a:t>metaadattal</a:t>
            </a:r>
            <a:endParaRPr lang="hu-HU" dirty="0" smtClean="0"/>
          </a:p>
          <a:p>
            <a:pPr lvl="1" eaLnBrk="1" hangingPunct="1"/>
            <a:r>
              <a:rPr lang="hu-HU" dirty="0" smtClean="0"/>
              <a:t>A kategóriák tartalmazzák a gyűjteményeket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Az adattár struktúrája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Gyűjtemény</a:t>
            </a:r>
            <a:r>
              <a:rPr lang="en-GB" sz="2800" dirty="0" smtClean="0"/>
              <a:t>:</a:t>
            </a:r>
          </a:p>
          <a:p>
            <a:pPr lvl="1" eaLnBrk="1" hangingPunct="1"/>
            <a:r>
              <a:rPr lang="hu-HU" sz="2300" dirty="0" smtClean="0"/>
              <a:t>Minden kategória tartalmaz gyűjteményt</a:t>
            </a:r>
            <a:endParaRPr lang="en-GB" sz="2300" dirty="0" smtClean="0"/>
          </a:p>
          <a:p>
            <a:pPr lvl="1" eaLnBrk="1" hangingPunct="1"/>
            <a:r>
              <a:rPr lang="hu-HU" sz="2300" dirty="0" smtClean="0"/>
              <a:t>A gyűjtemények tartalmazzák a tételeket és a fájlokat</a:t>
            </a:r>
            <a:endParaRPr lang="en-GB" sz="2300" dirty="0" smtClean="0"/>
          </a:p>
          <a:p>
            <a:pPr lvl="1" eaLnBrk="1" hangingPunct="1"/>
            <a:r>
              <a:rPr lang="hu-HU" sz="2300" dirty="0" smtClean="0"/>
              <a:t>Egy gyűjteménybe logikailag összetartozó anyagok vannak összegyűjtve</a:t>
            </a:r>
          </a:p>
          <a:p>
            <a:pPr lvl="1" eaLnBrk="1" hangingPunct="1"/>
            <a:r>
              <a:rPr lang="hu-HU" sz="2300" dirty="0" smtClean="0"/>
              <a:t>A gyűjtemények szintén rendelkeznek leíró </a:t>
            </a:r>
            <a:r>
              <a:rPr lang="hu-HU" sz="2300" dirty="0" err="1" smtClean="0"/>
              <a:t>metaadatokkal</a:t>
            </a:r>
            <a:endParaRPr lang="hu-HU" sz="2300" dirty="0" smtClean="0"/>
          </a:p>
          <a:p>
            <a:pPr lvl="1" eaLnBrk="1" hangingPunct="1"/>
            <a:r>
              <a:rPr lang="hu-HU" sz="2300" dirty="0" smtClean="0"/>
              <a:t>A gyűjtemények tartalmazzák a tételek és a fájlok alapértelmezett jogosultsági beállításait, valamint rendelkezhetnek a tételekre vonatkozó </a:t>
            </a:r>
            <a:r>
              <a:rPr lang="hu-HU" sz="2300" dirty="0" err="1" smtClean="0"/>
              <a:t>metaadatokkal</a:t>
            </a:r>
            <a:r>
              <a:rPr lang="hu-HU" sz="2300" dirty="0" smtClean="0"/>
              <a:t> (dokumentum-sablon)</a:t>
            </a:r>
            <a:endParaRPr lang="en-GB" sz="2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Az adattár struktúrája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Tétel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dirty="0" smtClean="0"/>
              <a:t>Amiből áll:</a:t>
            </a:r>
          </a:p>
          <a:p>
            <a:pPr lvl="2" eaLnBrk="1" hangingPunct="1"/>
            <a:r>
              <a:rPr lang="hu-HU" dirty="0" err="1" smtClean="0"/>
              <a:t>Metaadat</a:t>
            </a:r>
            <a:endParaRPr lang="hu-HU" dirty="0" smtClean="0"/>
          </a:p>
          <a:p>
            <a:pPr lvl="3" eaLnBrk="1" hangingPunct="1"/>
            <a:r>
              <a:rPr lang="hu-HU" dirty="0" smtClean="0"/>
              <a:t>Leíró </a:t>
            </a:r>
            <a:r>
              <a:rPr lang="hu-HU" dirty="0" err="1" smtClean="0"/>
              <a:t>metaadatok</a:t>
            </a:r>
            <a:r>
              <a:rPr lang="hu-HU" dirty="0" smtClean="0"/>
              <a:t> nélkül nem tudnánk megmondani, mi a feltöltött anyagunk</a:t>
            </a:r>
          </a:p>
          <a:p>
            <a:pPr lvl="2" eaLnBrk="1" hangingPunct="1"/>
            <a:r>
              <a:rPr lang="hu-HU" dirty="0" smtClean="0"/>
              <a:t>Köteg (pl. ORIGINAL, LICENSE, TEXT)</a:t>
            </a:r>
          </a:p>
          <a:p>
            <a:pPr lvl="3" eaLnBrk="1" hangingPunct="1"/>
            <a:r>
              <a:rPr lang="hu-HU" dirty="0" smtClean="0"/>
              <a:t>A köteg nem más, mint fájlok gyűjteménye. Külön kötegben találhatóak pl. az eredetileg feltöltött fájlok, illetve a teljes szöveg kinyeréséhez a rendszer által generált fájlok</a:t>
            </a:r>
          </a:p>
          <a:p>
            <a:pPr lvl="2" eaLnBrk="1" hangingPunct="1"/>
            <a:r>
              <a:rPr lang="hu-HU" dirty="0" err="1" smtClean="0"/>
              <a:t>Bitstream</a:t>
            </a:r>
            <a:endParaRPr lang="hu-HU" dirty="0" smtClean="0"/>
          </a:p>
          <a:p>
            <a:pPr lvl="3" eaLnBrk="1" hangingPunct="1"/>
            <a:r>
              <a:rPr lang="hu-HU" dirty="0" smtClean="0"/>
              <a:t>Minden egyes az adattárba feltöltött fájl egy </a:t>
            </a:r>
            <a:r>
              <a:rPr lang="hu-HU" dirty="0" err="1" smtClean="0"/>
              <a:t>bitstream</a:t>
            </a:r>
            <a:r>
              <a:rPr lang="hu-HU" dirty="0" smtClean="0"/>
              <a:t> (adatfolyam)</a:t>
            </a:r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Feltöltés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Dokumentum feltöltésének általános menete</a:t>
            </a:r>
            <a:r>
              <a:rPr lang="en-GB" dirty="0" smtClean="0"/>
              <a:t>:</a:t>
            </a:r>
            <a:endParaRPr lang="hu-HU" dirty="0" smtClean="0"/>
          </a:p>
          <a:p>
            <a:pPr eaLnBrk="1" hangingPunct="1"/>
            <a:endParaRPr lang="en-GB" sz="2400" dirty="0" smtClean="0"/>
          </a:p>
          <a:p>
            <a:pPr lvl="1" eaLnBrk="1" hangingPunct="1"/>
            <a:r>
              <a:rPr lang="hu-HU" dirty="0" smtClean="0"/>
              <a:t>Gyűjtemény kiválasztása</a:t>
            </a:r>
            <a:endParaRPr lang="en-GB" dirty="0" smtClean="0"/>
          </a:p>
          <a:p>
            <a:pPr lvl="1" eaLnBrk="1" hangingPunct="1"/>
            <a:r>
              <a:rPr lang="hu-HU" dirty="0" smtClean="0"/>
              <a:t>Kezdeti kérdések megválaszolása</a:t>
            </a:r>
            <a:endParaRPr lang="en-GB" dirty="0" smtClean="0"/>
          </a:p>
          <a:p>
            <a:pPr lvl="1" eaLnBrk="1" hangingPunct="1"/>
            <a:r>
              <a:rPr lang="hu-HU" dirty="0" smtClean="0"/>
              <a:t>Leíró adatok megadása</a:t>
            </a:r>
          </a:p>
          <a:p>
            <a:pPr lvl="1" eaLnBrk="1" hangingPunct="1"/>
            <a:r>
              <a:rPr lang="hu-HU" dirty="0" smtClean="0"/>
              <a:t>Fájl(ok) feltöltése</a:t>
            </a:r>
          </a:p>
          <a:p>
            <a:pPr lvl="1" eaLnBrk="1" hangingPunct="1"/>
            <a:r>
              <a:rPr lang="hu-HU" dirty="0" smtClean="0"/>
              <a:t>Megadott információk ellenőrzése</a:t>
            </a:r>
          </a:p>
          <a:p>
            <a:pPr lvl="1" eaLnBrk="1" hangingPunct="1"/>
            <a:r>
              <a:rPr lang="hu-HU" dirty="0" smtClean="0"/>
              <a:t>Licenc elfogadása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Munkafolyamat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A munkafolyamat a feltöltés és archívumba kerülés közötti lépés</a:t>
            </a:r>
          </a:p>
          <a:p>
            <a:pPr eaLnBrk="1" hangingPunct="1"/>
            <a:endParaRPr lang="hu-HU" sz="2800" dirty="0" smtClean="0"/>
          </a:p>
          <a:p>
            <a:pPr lvl="1" eaLnBrk="1" hangingPunct="1"/>
            <a:endParaRPr lang="hu-HU" sz="2400" dirty="0" smtClean="0"/>
          </a:p>
          <a:p>
            <a:pPr lvl="1" eaLnBrk="1" hangingPunct="1"/>
            <a:r>
              <a:rPr lang="hu-HU" sz="2400" dirty="0" smtClean="0"/>
              <a:t>Adminisztratív lehetőséget biztosít</a:t>
            </a:r>
          </a:p>
          <a:p>
            <a:pPr lvl="1" eaLnBrk="1" hangingPunct="1"/>
            <a:r>
              <a:rPr lang="hu-HU" sz="2400" dirty="0" smtClean="0"/>
              <a:t>A munkafolyamatok gyűjteményenként külön-külön vannak meghatározva</a:t>
            </a:r>
          </a:p>
          <a:p>
            <a:pPr lvl="1" eaLnBrk="1" hangingPunct="1"/>
            <a:r>
              <a:rPr lang="hu-HU" sz="2400" dirty="0" smtClean="0"/>
              <a:t>A rendszer e-mailben küld értesítést a meghatalmazott felhasználónak, ha egy tétel az általa ellenőrzött munkafolyamatba kerül, amelyet ezután elér a ‘Saját </a:t>
            </a:r>
            <a:r>
              <a:rPr lang="hu-HU" sz="2400" dirty="0" err="1" smtClean="0"/>
              <a:t>DSpace</a:t>
            </a:r>
            <a:r>
              <a:rPr lang="hu-HU" sz="2400" dirty="0" smtClean="0"/>
              <a:t>’ oldalán keresztül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43028" y="1777988"/>
          <a:ext cx="6096000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Munkafolyamat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000" dirty="0" smtClean="0"/>
              <a:t>A munkafolyamat maximum három lépésből állhat:</a:t>
            </a:r>
          </a:p>
          <a:p>
            <a:pPr eaLnBrk="1" hangingPunct="1"/>
            <a:endParaRPr lang="hu-HU" sz="2000" dirty="0" smtClean="0"/>
          </a:p>
          <a:p>
            <a:pPr eaLnBrk="1" hangingPunct="1"/>
            <a:endParaRPr lang="hu-HU" sz="2000" dirty="0" smtClean="0"/>
          </a:p>
          <a:p>
            <a:pPr lvl="1" eaLnBrk="1" hangingPunct="1">
              <a:buNone/>
            </a:pPr>
            <a:endParaRPr lang="hu-HU" sz="1800" dirty="0" smtClean="0"/>
          </a:p>
          <a:p>
            <a:pPr eaLnBrk="1" hangingPunct="1"/>
            <a:r>
              <a:rPr lang="hu-HU" sz="2000" dirty="0" smtClean="0"/>
              <a:t>A lépések a fentebb megadott sorrendben követik egymást</a:t>
            </a:r>
          </a:p>
          <a:p>
            <a:pPr eaLnBrk="1" hangingPunct="1"/>
            <a:r>
              <a:rPr lang="hu-HU" sz="2000" dirty="0" smtClean="0"/>
              <a:t>Végrehajtható tevékenységek:</a:t>
            </a:r>
          </a:p>
          <a:p>
            <a:pPr lvl="1" eaLnBrk="1" hangingPunct="1"/>
            <a:r>
              <a:rPr lang="hu-HU" sz="1600" dirty="0" smtClean="0"/>
              <a:t>Elfogadás</a:t>
            </a:r>
          </a:p>
          <a:p>
            <a:pPr lvl="1" eaLnBrk="1" hangingPunct="1"/>
            <a:r>
              <a:rPr lang="hu-HU" sz="1600" dirty="0" smtClean="0"/>
              <a:t>Dokumentumadatok szerkesztése</a:t>
            </a:r>
          </a:p>
          <a:p>
            <a:pPr lvl="1" eaLnBrk="1" hangingPunct="1"/>
            <a:r>
              <a:rPr lang="hu-HU" sz="1600" dirty="0" smtClean="0"/>
              <a:t>Visszautasítás</a:t>
            </a:r>
            <a:endParaRPr lang="hu-HU" sz="1000" dirty="0" smtClean="0"/>
          </a:p>
          <a:p>
            <a:pPr eaLnBrk="1" hangingPunct="1"/>
            <a:r>
              <a:rPr lang="hu-HU" sz="2000" dirty="0" smtClean="0"/>
              <a:t>Ellenőrzési feladat végrehajtásának megszakítása</a:t>
            </a:r>
          </a:p>
          <a:p>
            <a:pPr lvl="1" eaLnBrk="1" hangingPunct="1"/>
            <a:r>
              <a:rPr lang="hu-HU" sz="1600" dirty="0" smtClean="0"/>
              <a:t>Vissza a listába (A hozzárendelt személyek mindegyike ismét látja a feldolgozásra váró tételt)</a:t>
            </a:r>
          </a:p>
          <a:p>
            <a:pPr lvl="1" eaLnBrk="1" hangingPunct="1"/>
            <a:r>
              <a:rPr lang="hu-HU" sz="1600" dirty="0" smtClean="0"/>
              <a:t>Későbbre halasztás (Csak az ezt választó adott személy látja a későbbiekben a feldolgozásra váró tételt)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00166" y="571480"/>
          <a:ext cx="6096000" cy="3286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Azonosítók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Minden tétel az archívumba kerülés során kap egy külső azonosítót</a:t>
            </a:r>
          </a:p>
          <a:p>
            <a:pPr eaLnBrk="1" hangingPunct="1"/>
            <a:r>
              <a:rPr lang="hu-HU" dirty="0" err="1" smtClean="0"/>
              <a:t>Handle</a:t>
            </a:r>
            <a:r>
              <a:rPr lang="hu-HU" dirty="0" smtClean="0"/>
              <a:t> System</a:t>
            </a:r>
          </a:p>
          <a:p>
            <a:pPr lvl="1" eaLnBrk="1" hangingPunct="1"/>
            <a:r>
              <a:rPr lang="hu-HU" dirty="0" smtClean="0"/>
              <a:t>Amennyiben regisztráltuk magunkat a rendszerben, ezek a </a:t>
            </a:r>
            <a:r>
              <a:rPr lang="hu-HU" dirty="0" err="1" smtClean="0"/>
              <a:t>handle-k</a:t>
            </a:r>
            <a:r>
              <a:rPr lang="hu-HU" dirty="0" smtClean="0"/>
              <a:t> biztosítják majd az állandó </a:t>
            </a:r>
            <a:r>
              <a:rPr lang="hu-HU" dirty="0" err="1" smtClean="0"/>
              <a:t>URI-t</a:t>
            </a:r>
            <a:r>
              <a:rPr lang="hu-HU" dirty="0" smtClean="0"/>
              <a:t>.</a:t>
            </a:r>
          </a:p>
          <a:p>
            <a:pPr lvl="1" eaLnBrk="1" hangingPunct="1"/>
            <a:r>
              <a:rPr lang="hu-HU" dirty="0" smtClean="0"/>
              <a:t>Formája: </a:t>
            </a:r>
            <a:r>
              <a:rPr lang="hu-HU" sz="2400" dirty="0" smtClean="0"/>
              <a:t>http://hdl.handle.net/HandleServerAzonosito/SajatID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2400" i="1" dirty="0" err="1" smtClean="0"/>
              <a:t>pl</a:t>
            </a:r>
            <a:r>
              <a:rPr lang="hu-HU" sz="2400" i="1" dirty="0" smtClean="0"/>
              <a:t>: http://hdl.handle.net/2437/90875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30000" t="32400" r="19500" b="61200"/>
          <a:stretch>
            <a:fillRect/>
          </a:stretch>
        </p:blipFill>
        <p:spPr bwMode="auto">
          <a:xfrm>
            <a:off x="500034" y="5214950"/>
            <a:ext cx="8215370" cy="650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Felhasználók és Csoportok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Felhasználók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sz="2400" dirty="0" smtClean="0"/>
              <a:t>A felhasználó lehet:</a:t>
            </a:r>
          </a:p>
          <a:p>
            <a:pPr lvl="2" eaLnBrk="1" hangingPunct="1"/>
            <a:r>
              <a:rPr lang="hu-HU" sz="2000" dirty="0" err="1" smtClean="0"/>
              <a:t>Anonymous</a:t>
            </a:r>
            <a:r>
              <a:rPr lang="hu-HU" sz="2000" dirty="0" smtClean="0"/>
              <a:t> felhasználó</a:t>
            </a:r>
          </a:p>
          <a:p>
            <a:pPr lvl="3" eaLnBrk="1" hangingPunct="1"/>
            <a:r>
              <a:rPr lang="hu-HU" sz="1800" dirty="0" smtClean="0"/>
              <a:t>Nincsen bejelentkezve a rendszerbe, nem kaphat jogokat sem</a:t>
            </a:r>
          </a:p>
          <a:p>
            <a:pPr lvl="2" eaLnBrk="1" hangingPunct="1"/>
            <a:r>
              <a:rPr lang="hu-HU" sz="2000" dirty="0" smtClean="0"/>
              <a:t>Normál felhasználó</a:t>
            </a:r>
          </a:p>
          <a:p>
            <a:pPr lvl="3" eaLnBrk="1" hangingPunct="1"/>
            <a:r>
              <a:rPr lang="hu-HU" sz="1800" dirty="0" smtClean="0"/>
              <a:t>Regisztrált és bejelentkezett felhasználó. Kaphat jogokat speciális tevékenységekre</a:t>
            </a:r>
          </a:p>
          <a:p>
            <a:pPr lvl="2" eaLnBrk="1" hangingPunct="1"/>
            <a:r>
              <a:rPr lang="hu-HU" sz="2000" dirty="0" smtClean="0"/>
              <a:t>Adminisztrátor </a:t>
            </a:r>
          </a:p>
          <a:p>
            <a:pPr lvl="3" eaLnBrk="1" hangingPunct="1"/>
            <a:r>
              <a:rPr lang="hu-HU" sz="1800" dirty="0" smtClean="0"/>
              <a:t>A </a:t>
            </a:r>
            <a:r>
              <a:rPr lang="hu-HU" sz="1800" dirty="0" err="1" smtClean="0"/>
              <a:t>DSpace</a:t>
            </a:r>
            <a:r>
              <a:rPr lang="hu-HU" sz="1800" dirty="0" smtClean="0"/>
              <a:t> teljes funkcionalitását használhatja</a:t>
            </a:r>
          </a:p>
          <a:p>
            <a:pPr lvl="1" eaLnBrk="1" hangingPunct="1"/>
            <a:r>
              <a:rPr lang="hu-HU" sz="2400" dirty="0" smtClean="0"/>
              <a:t>Felhasználók regisztrálása történhet a weben keresztül önregisztráció formájában, vagy </a:t>
            </a:r>
            <a:r>
              <a:rPr lang="hu-HU" sz="2400" dirty="0" err="1" smtClean="0"/>
              <a:t>authentikációs</a:t>
            </a:r>
            <a:r>
              <a:rPr lang="hu-HU" sz="2400" dirty="0" smtClean="0"/>
              <a:t> rendszerek használata esetén első bejelentkezéssel a hálózati azonosító megadásával</a:t>
            </a:r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Felhasználók és Csoportok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Csoportok</a:t>
            </a:r>
            <a:r>
              <a:rPr lang="en-GB" sz="2800" dirty="0" smtClean="0"/>
              <a:t>:</a:t>
            </a:r>
          </a:p>
          <a:p>
            <a:pPr lvl="1" eaLnBrk="1" hangingPunct="1"/>
            <a:r>
              <a:rPr lang="hu-HU" sz="2300" dirty="0" smtClean="0"/>
              <a:t>Logikailag összetartozó felhasználókat rendezzük csoportokba </a:t>
            </a:r>
            <a:endParaRPr lang="en-GB" sz="2300" dirty="0" smtClean="0"/>
          </a:p>
          <a:p>
            <a:pPr lvl="1" eaLnBrk="1" hangingPunct="1"/>
            <a:r>
              <a:rPr lang="hu-HU" sz="2300" dirty="0" smtClean="0"/>
              <a:t>A jogokat csoportokhoz lehet definiálni, nem felhasználókhoz</a:t>
            </a:r>
            <a:endParaRPr lang="en-GB" sz="2300" dirty="0" smtClean="0"/>
          </a:p>
          <a:p>
            <a:pPr lvl="1" eaLnBrk="1" hangingPunct="1"/>
            <a:r>
              <a:rPr lang="hu-HU" sz="2300" dirty="0" smtClean="0"/>
              <a:t>A csoportok egymásba ágyazhatók</a:t>
            </a:r>
          </a:p>
          <a:p>
            <a:pPr lvl="1" eaLnBrk="1" hangingPunct="1"/>
            <a:r>
              <a:rPr lang="hu-HU" sz="2300" dirty="0" smtClean="0"/>
              <a:t>Két speciális csoport:</a:t>
            </a:r>
          </a:p>
          <a:p>
            <a:pPr lvl="2" eaLnBrk="1" hangingPunct="1"/>
            <a:r>
              <a:rPr lang="hu-HU" sz="2000" dirty="0" err="1" smtClean="0"/>
              <a:t>Anonymous</a:t>
            </a:r>
            <a:endParaRPr lang="hu-HU" sz="2000" dirty="0" smtClean="0"/>
          </a:p>
          <a:p>
            <a:pPr lvl="3" eaLnBrk="1" hangingPunct="1"/>
            <a:r>
              <a:rPr lang="hu-HU" sz="1900" dirty="0" smtClean="0"/>
              <a:t>Ehhez a csoporthoz nem adható felhasználó</a:t>
            </a:r>
            <a:br>
              <a:rPr lang="hu-HU" sz="1900" dirty="0" smtClean="0"/>
            </a:br>
            <a:r>
              <a:rPr lang="hu-HU" sz="1900" dirty="0" smtClean="0"/>
              <a:t>Akkor használjuk, ha nem bejelentkezett felhasználóról beszélünk</a:t>
            </a:r>
          </a:p>
          <a:p>
            <a:pPr lvl="2" eaLnBrk="1" hangingPunct="1"/>
            <a:r>
              <a:rPr lang="hu-HU" sz="2000" dirty="0" smtClean="0"/>
              <a:t>Adminisztrátor</a:t>
            </a:r>
          </a:p>
          <a:p>
            <a:pPr lvl="3" eaLnBrk="1" hangingPunct="1"/>
            <a:r>
              <a:rPr lang="hu-HU" sz="1900" dirty="0" smtClean="0"/>
              <a:t>Ebben a csoportban azokat a felhasználókat gyűjtjük össze, akinek teljes hozzáférést szeretnénk biztosítani a rendszerhez</a:t>
            </a:r>
            <a:endParaRPr lang="en-GB" sz="1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Felhasználók és Csoportok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Felhasználók és Csoportok adminisztrálása</a:t>
            </a:r>
            <a:r>
              <a:rPr lang="en-GB" sz="2800" dirty="0" smtClean="0"/>
              <a:t>:</a:t>
            </a:r>
            <a:endParaRPr lang="hu-HU" sz="2800" dirty="0" smtClean="0"/>
          </a:p>
          <a:p>
            <a:pPr eaLnBrk="1" hangingPunct="1"/>
            <a:endParaRPr lang="en-GB" sz="1100" dirty="0" smtClean="0"/>
          </a:p>
          <a:p>
            <a:pPr lvl="1" eaLnBrk="1" hangingPunct="1"/>
            <a:r>
              <a:rPr lang="hu-HU" dirty="0" smtClean="0"/>
              <a:t>A regisztrált felhasználók kezelése</a:t>
            </a:r>
          </a:p>
          <a:p>
            <a:pPr lvl="2" eaLnBrk="1" hangingPunct="1"/>
            <a:r>
              <a:rPr lang="hu-HU" dirty="0" smtClean="0"/>
              <a:t>Felhasználók adatainak módosítása</a:t>
            </a:r>
            <a:endParaRPr lang="hu-HU" sz="1800" dirty="0" smtClean="0"/>
          </a:p>
          <a:p>
            <a:pPr lvl="2" eaLnBrk="1" hangingPunct="1"/>
            <a:r>
              <a:rPr lang="hu-HU" dirty="0" smtClean="0"/>
              <a:t>Felhasználók törlése</a:t>
            </a:r>
          </a:p>
          <a:p>
            <a:pPr lvl="3" eaLnBrk="1" hangingPunct="1"/>
            <a:r>
              <a:rPr lang="hu-HU" dirty="0" smtClean="0"/>
              <a:t>Csak olyan felhasználó törölhető, aki nincsen más objektumhoz kötve a rendszerben</a:t>
            </a:r>
          </a:p>
          <a:p>
            <a:pPr lvl="1" eaLnBrk="1" hangingPunct="1"/>
            <a:r>
              <a:rPr lang="hu-HU" dirty="0" smtClean="0"/>
              <a:t>Csoportok kezelése</a:t>
            </a:r>
          </a:p>
          <a:p>
            <a:pPr lvl="2" eaLnBrk="1" hangingPunct="1"/>
            <a:r>
              <a:rPr lang="hu-HU" dirty="0" smtClean="0"/>
              <a:t>Új csoport létrehozása</a:t>
            </a:r>
          </a:p>
          <a:p>
            <a:pPr lvl="2" eaLnBrk="1" hangingPunct="1"/>
            <a:r>
              <a:rPr lang="hu-HU" dirty="0" smtClean="0"/>
              <a:t>Csoport szerkesztése</a:t>
            </a:r>
          </a:p>
          <a:p>
            <a:pPr lvl="2" eaLnBrk="1" hangingPunct="1"/>
            <a:r>
              <a:rPr lang="hu-HU" dirty="0" smtClean="0"/>
              <a:t>Csoport törlése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Jogosultságkezelés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Két fő folyamat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sz="2400" dirty="0" smtClean="0"/>
              <a:t>Hitelesítés (</a:t>
            </a:r>
            <a:r>
              <a:rPr lang="hu-HU" sz="2400" dirty="0" err="1" smtClean="0"/>
              <a:t>Authentication</a:t>
            </a:r>
            <a:r>
              <a:rPr lang="hu-HU" sz="2400" dirty="0" smtClean="0"/>
              <a:t>)</a:t>
            </a:r>
          </a:p>
          <a:p>
            <a:pPr lvl="2" eaLnBrk="1" hangingPunct="1"/>
            <a:r>
              <a:rPr lang="hu-HU" sz="2000" dirty="0" smtClean="0"/>
              <a:t>IP alapú azonosítás</a:t>
            </a:r>
          </a:p>
          <a:p>
            <a:pPr lvl="2" eaLnBrk="1" hangingPunct="1"/>
            <a:r>
              <a:rPr lang="hu-HU" sz="2000" dirty="0" smtClean="0"/>
              <a:t>Regisztrált felhasználók azonosítása</a:t>
            </a:r>
          </a:p>
          <a:p>
            <a:pPr lvl="2" eaLnBrk="1" hangingPunct="1"/>
            <a:r>
              <a:rPr lang="hu-HU" sz="2000" dirty="0" smtClean="0"/>
              <a:t>LDAP</a:t>
            </a:r>
          </a:p>
          <a:p>
            <a:pPr lvl="2" eaLnBrk="1" hangingPunct="1"/>
            <a:r>
              <a:rPr lang="hu-HU" sz="2000" dirty="0" err="1" smtClean="0"/>
              <a:t>Shibboleth</a:t>
            </a:r>
            <a:endParaRPr lang="en-GB" sz="2000" dirty="0" smtClean="0"/>
          </a:p>
          <a:p>
            <a:pPr lvl="1" eaLnBrk="1" hangingPunct="1"/>
            <a:r>
              <a:rPr lang="hu-HU" sz="2400" dirty="0" smtClean="0"/>
              <a:t>Engedélyezés (</a:t>
            </a:r>
            <a:r>
              <a:rPr lang="hu-HU" sz="2400" dirty="0" err="1" smtClean="0"/>
              <a:t>Authorization</a:t>
            </a:r>
            <a:r>
              <a:rPr lang="hu-HU" sz="2400" dirty="0" smtClean="0"/>
              <a:t>)</a:t>
            </a:r>
          </a:p>
          <a:p>
            <a:pPr lvl="2" eaLnBrk="1" hangingPunct="1"/>
            <a:r>
              <a:rPr lang="hu-HU" sz="2000" dirty="0" smtClean="0"/>
              <a:t>Kategória, tétel, köteg, </a:t>
            </a:r>
            <a:r>
              <a:rPr lang="hu-HU" sz="2000" dirty="0" err="1" smtClean="0"/>
              <a:t>bitstream</a:t>
            </a:r>
            <a:endParaRPr lang="hu-HU" sz="2000" dirty="0" smtClean="0"/>
          </a:p>
          <a:p>
            <a:pPr lvl="3" eaLnBrk="1" hangingPunct="1"/>
            <a:r>
              <a:rPr lang="hu-HU" sz="1800" dirty="0" smtClean="0"/>
              <a:t>ADD/REMOVE/READ/WRITE</a:t>
            </a:r>
          </a:p>
          <a:p>
            <a:pPr lvl="2" eaLnBrk="1" hangingPunct="1"/>
            <a:r>
              <a:rPr lang="hu-HU" sz="2000" dirty="0" smtClean="0"/>
              <a:t>Gyűjtemény</a:t>
            </a:r>
          </a:p>
          <a:p>
            <a:pPr lvl="3" eaLnBrk="1" hangingPunct="1"/>
            <a:r>
              <a:rPr lang="hu-HU" sz="1800" dirty="0" smtClean="0"/>
              <a:t>READ/WRITE/ADD/REMOVE</a:t>
            </a:r>
          </a:p>
          <a:p>
            <a:pPr lvl="3" eaLnBrk="1" hangingPunct="1"/>
            <a:r>
              <a:rPr lang="hu-HU" sz="1800" dirty="0" smtClean="0"/>
              <a:t>DEFAULT_ITEM_READ/DEFAULT_BITSTREAM_READ</a:t>
            </a:r>
          </a:p>
          <a:p>
            <a:pPr lvl="3" eaLnBrk="1" hangingPunct="1"/>
            <a:r>
              <a:rPr lang="hu-HU" sz="1800" dirty="0" smtClean="0"/>
              <a:t>COLLECTION_ADMIN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143504" y="928670"/>
          <a:ext cx="5643602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err="1" smtClean="0"/>
              <a:t>Metaadatok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err="1" smtClean="0"/>
              <a:t>Metaadat</a:t>
            </a:r>
            <a:r>
              <a:rPr lang="en-GB" sz="2400" dirty="0" smtClean="0"/>
              <a:t>:</a:t>
            </a:r>
            <a:endParaRPr lang="hu-HU" sz="2400" dirty="0" smtClean="0"/>
          </a:p>
          <a:p>
            <a:pPr lvl="1" eaLnBrk="1" hangingPunct="1"/>
            <a:r>
              <a:rPr lang="hu-HU" sz="2000" dirty="0" smtClean="0"/>
              <a:t>Adat az adatról</a:t>
            </a:r>
          </a:p>
          <a:p>
            <a:pPr eaLnBrk="1" hangingPunct="1"/>
            <a:r>
              <a:rPr lang="hu-HU" sz="2400" dirty="0" smtClean="0"/>
              <a:t>(Ismertető) </a:t>
            </a:r>
            <a:r>
              <a:rPr lang="hu-HU" sz="2400" dirty="0" err="1" smtClean="0"/>
              <a:t>metaadat</a:t>
            </a:r>
            <a:r>
              <a:rPr lang="hu-HU" sz="2400" dirty="0" smtClean="0"/>
              <a:t> típusai:</a:t>
            </a:r>
          </a:p>
          <a:p>
            <a:pPr lvl="1" eaLnBrk="1" hangingPunct="1"/>
            <a:r>
              <a:rPr lang="hu-HU" sz="2000" dirty="0" smtClean="0"/>
              <a:t>Leíró </a:t>
            </a:r>
            <a:r>
              <a:rPr lang="hu-HU" sz="2000" dirty="0" err="1" smtClean="0"/>
              <a:t>metaadat</a:t>
            </a:r>
            <a:endParaRPr lang="hu-HU" sz="2000" dirty="0" smtClean="0"/>
          </a:p>
          <a:p>
            <a:pPr lvl="1" eaLnBrk="1" hangingPunct="1"/>
            <a:r>
              <a:rPr lang="hu-HU" sz="2000" dirty="0" smtClean="0"/>
              <a:t>Adminisztratív </a:t>
            </a:r>
            <a:r>
              <a:rPr lang="hu-HU" sz="2000" dirty="0" err="1" smtClean="0"/>
              <a:t>metaadat</a:t>
            </a:r>
            <a:endParaRPr lang="hu-HU" sz="2000" dirty="0" smtClean="0"/>
          </a:p>
          <a:p>
            <a:pPr eaLnBrk="1" hangingPunct="1"/>
            <a:r>
              <a:rPr lang="hu-HU" sz="2400" dirty="0" smtClean="0"/>
              <a:t>A </a:t>
            </a:r>
            <a:r>
              <a:rPr lang="hu-HU" sz="2400" dirty="0" err="1" smtClean="0"/>
              <a:t>metaadatok</a:t>
            </a:r>
            <a:r>
              <a:rPr lang="hu-HU" sz="2400" dirty="0" smtClean="0"/>
              <a:t> különböző szinteken vannak alkalmazva a </a:t>
            </a:r>
            <a:r>
              <a:rPr lang="hu-HU" sz="2400" dirty="0" err="1" smtClean="0"/>
              <a:t>Dspaceben</a:t>
            </a:r>
            <a:r>
              <a:rPr lang="hu-HU" sz="2400" dirty="0" smtClean="0"/>
              <a:t>:</a:t>
            </a:r>
          </a:p>
          <a:p>
            <a:pPr lvl="1" eaLnBrk="1" hangingPunct="1"/>
            <a:r>
              <a:rPr lang="hu-HU" sz="2000" dirty="0" smtClean="0"/>
              <a:t>Kategóriák</a:t>
            </a:r>
          </a:p>
          <a:p>
            <a:pPr lvl="1" eaLnBrk="1" hangingPunct="1"/>
            <a:r>
              <a:rPr lang="hu-HU" sz="2000" dirty="0" smtClean="0"/>
              <a:t>Gyűjtemények</a:t>
            </a:r>
          </a:p>
          <a:p>
            <a:pPr lvl="1" eaLnBrk="1" hangingPunct="1"/>
            <a:r>
              <a:rPr lang="hu-HU" sz="2000" dirty="0" smtClean="0"/>
              <a:t>Tételek</a:t>
            </a:r>
          </a:p>
          <a:p>
            <a:pPr lvl="1" eaLnBrk="1" hangingPunct="1"/>
            <a:r>
              <a:rPr lang="hu-HU" sz="2000" dirty="0" err="1" smtClean="0"/>
              <a:t>Bitstream-ek</a:t>
            </a: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err="1" smtClean="0"/>
              <a:t>Metaadat-séma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600" dirty="0" smtClean="0"/>
              <a:t>A </a:t>
            </a:r>
            <a:r>
              <a:rPr lang="hu-HU" sz="2600" dirty="0" err="1" smtClean="0"/>
              <a:t>metaadatok</a:t>
            </a:r>
            <a:r>
              <a:rPr lang="hu-HU" sz="2600" dirty="0" smtClean="0"/>
              <a:t> értelmezése </a:t>
            </a:r>
            <a:r>
              <a:rPr lang="hu-HU" sz="2600" dirty="0" err="1" smtClean="0"/>
              <a:t>metaadat-séma</a:t>
            </a:r>
            <a:r>
              <a:rPr lang="hu-HU" sz="2600" dirty="0" smtClean="0"/>
              <a:t> segítségével történik</a:t>
            </a:r>
          </a:p>
          <a:p>
            <a:pPr eaLnBrk="1" hangingPunct="1"/>
            <a:r>
              <a:rPr lang="hu-HU" sz="2600" dirty="0" smtClean="0"/>
              <a:t>A </a:t>
            </a:r>
            <a:r>
              <a:rPr lang="hu-HU" sz="2600" dirty="0" err="1" smtClean="0"/>
              <a:t>DSpace</a:t>
            </a:r>
            <a:r>
              <a:rPr lang="hu-HU" sz="2600" dirty="0" smtClean="0"/>
              <a:t> alapértelmezetten Dublin </a:t>
            </a:r>
            <a:r>
              <a:rPr lang="hu-HU" sz="2600" dirty="0" err="1" smtClean="0"/>
              <a:t>Core-t</a:t>
            </a:r>
            <a:r>
              <a:rPr lang="hu-HU" sz="2600" dirty="0" smtClean="0"/>
              <a:t> használ:</a:t>
            </a:r>
          </a:p>
          <a:p>
            <a:pPr lvl="1" eaLnBrk="1" hangingPunct="1"/>
            <a:r>
              <a:rPr lang="hu-HU" sz="2400" dirty="0" smtClean="0"/>
              <a:t>Séma = </a:t>
            </a:r>
            <a:r>
              <a:rPr lang="hu-HU" sz="2400" dirty="0" err="1" smtClean="0"/>
              <a:t>dc</a:t>
            </a:r>
            <a:endParaRPr lang="hu-HU" sz="2400" dirty="0" smtClean="0"/>
          </a:p>
          <a:p>
            <a:pPr lvl="1" eaLnBrk="1" hangingPunct="1"/>
            <a:r>
              <a:rPr lang="hu-HU" sz="2400" dirty="0" smtClean="0"/>
              <a:t>Minősített Dublin </a:t>
            </a:r>
            <a:r>
              <a:rPr lang="hu-HU" sz="2400" dirty="0" err="1" smtClean="0"/>
              <a:t>Core</a:t>
            </a:r>
            <a:endParaRPr lang="hu-HU" sz="2400" dirty="0" smtClean="0"/>
          </a:p>
          <a:p>
            <a:pPr lvl="1" eaLnBrk="1" hangingPunct="1"/>
            <a:r>
              <a:rPr lang="hu-HU" sz="2400" dirty="0" smtClean="0"/>
              <a:t>Elemek</a:t>
            </a:r>
          </a:p>
          <a:p>
            <a:pPr lvl="1" eaLnBrk="1" hangingPunct="1"/>
            <a:r>
              <a:rPr lang="hu-HU" sz="2400" dirty="0" smtClean="0"/>
              <a:t>Minősítők</a:t>
            </a:r>
          </a:p>
          <a:p>
            <a:pPr eaLnBrk="1" hangingPunct="1"/>
            <a:r>
              <a:rPr lang="hu-HU" sz="2600" dirty="0" smtClean="0"/>
              <a:t>A </a:t>
            </a:r>
            <a:r>
              <a:rPr lang="hu-HU" sz="2600" dirty="0" err="1" smtClean="0"/>
              <a:t>DSpace</a:t>
            </a:r>
            <a:r>
              <a:rPr lang="hu-HU" sz="2600" dirty="0" smtClean="0"/>
              <a:t> több sémát is tud kezelni</a:t>
            </a:r>
          </a:p>
          <a:p>
            <a:pPr eaLnBrk="1" hangingPunct="1"/>
            <a:r>
              <a:rPr lang="hu-HU" sz="2600" dirty="0" smtClean="0"/>
              <a:t>Az aratás DC alapon történik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Metaadat-nyilvántartás</a:t>
            </a:r>
            <a:endParaRPr lang="en-GB" dirty="0" smtClean="0"/>
          </a:p>
        </p:txBody>
      </p:sp>
      <p:sp>
        <p:nvSpPr>
          <p:cNvPr id="819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000" dirty="0" smtClean="0"/>
              <a:t>A </a:t>
            </a:r>
            <a:r>
              <a:rPr lang="hu-HU" sz="2000" dirty="0" err="1" smtClean="0"/>
              <a:t>DSpace</a:t>
            </a:r>
            <a:r>
              <a:rPr lang="hu-HU" sz="2000" dirty="0" smtClean="0"/>
              <a:t> több sémát tud kezelni egyszerre, így több is lehet a nyilvántartásban</a:t>
            </a:r>
            <a:endParaRPr lang="en-GB" sz="2000" dirty="0" smtClean="0"/>
          </a:p>
          <a:p>
            <a:r>
              <a:rPr lang="hu-HU" sz="2000" dirty="0" smtClean="0"/>
              <a:t>Elérhető az</a:t>
            </a:r>
            <a:r>
              <a:rPr lang="en-GB" sz="2000" dirty="0" smtClean="0"/>
              <a:t> Administer </a:t>
            </a:r>
            <a:r>
              <a:rPr lang="hu-HU" sz="2000" dirty="0" smtClean="0"/>
              <a:t>-&gt;</a:t>
            </a:r>
            <a:r>
              <a:rPr lang="en-GB" sz="2000" dirty="0" smtClean="0"/>
              <a:t> Metadata Registry</a:t>
            </a:r>
            <a:r>
              <a:rPr lang="hu-HU" sz="2000" dirty="0" smtClean="0"/>
              <a:t> menüponton keresztül</a:t>
            </a:r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r>
              <a:rPr lang="hu-HU" sz="2000" dirty="0" smtClean="0"/>
              <a:t>A sémához új elemek adhatók, a meglévők módosíthatók vagy törölhetők </a:t>
            </a:r>
            <a:endParaRPr lang="en-GB" sz="2000" dirty="0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3"/>
          <a:srcRect l="15015" t="30663" r="18790" b="35706"/>
          <a:stretch>
            <a:fillRect/>
          </a:stretch>
        </p:blipFill>
        <p:spPr bwMode="auto">
          <a:xfrm>
            <a:off x="1000100" y="2714620"/>
            <a:ext cx="69294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err="1" smtClean="0"/>
              <a:t>Testreszabás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Alapadatok beállítsa (közvetlenül telepítéskor)</a:t>
            </a:r>
          </a:p>
          <a:p>
            <a:pPr eaLnBrk="1" hangingPunct="1"/>
            <a:r>
              <a:rPr lang="hu-HU" dirty="0" smtClean="0"/>
              <a:t>Feltöltési folyamat </a:t>
            </a:r>
            <a:r>
              <a:rPr lang="hu-HU" dirty="0" err="1" smtClean="0"/>
              <a:t>testreszabása</a:t>
            </a:r>
            <a:endParaRPr lang="hu-HU" dirty="0" smtClean="0"/>
          </a:p>
          <a:p>
            <a:pPr eaLnBrk="1" hangingPunct="1"/>
            <a:r>
              <a:rPr lang="hu-HU" dirty="0" smtClean="0"/>
              <a:t>Feltöltő-űrlap </a:t>
            </a:r>
            <a:r>
              <a:rPr lang="hu-HU" dirty="0" err="1" smtClean="0"/>
              <a:t>testreszabása</a:t>
            </a:r>
            <a:r>
              <a:rPr lang="hu-HU" dirty="0" smtClean="0"/>
              <a:t> (</a:t>
            </a:r>
            <a:r>
              <a:rPr lang="hu-HU" dirty="0" err="1" smtClean="0"/>
              <a:t>metaadatok</a:t>
            </a:r>
            <a:r>
              <a:rPr lang="hu-HU" dirty="0" smtClean="0"/>
              <a:t>)</a:t>
            </a:r>
          </a:p>
          <a:p>
            <a:pPr eaLnBrk="1" hangingPunct="1"/>
            <a:r>
              <a:rPr lang="hu-HU" dirty="0" smtClean="0"/>
              <a:t>Webes megjelenés</a:t>
            </a:r>
          </a:p>
          <a:p>
            <a:pPr eaLnBrk="1" hangingPunct="1"/>
            <a:r>
              <a:rPr lang="hu-HU" dirty="0" smtClean="0"/>
              <a:t>Nyelvi beállítások</a:t>
            </a:r>
          </a:p>
          <a:p>
            <a:pPr eaLnBrk="1" hangingPunct="1"/>
            <a:r>
              <a:rPr lang="hu-HU" dirty="0" smtClean="0"/>
              <a:t>E-mail üzenetek </a:t>
            </a:r>
          </a:p>
          <a:p>
            <a:pPr eaLnBrk="1" hangingPunct="1"/>
            <a:r>
              <a:rPr lang="hu-HU" dirty="0" smtClean="0"/>
              <a:t>RSS, OAI, LDAP, SWORD</a:t>
            </a:r>
          </a:p>
          <a:p>
            <a:pPr eaLnBrk="1" hangingPunct="1"/>
            <a:r>
              <a:rPr lang="hu-HU" dirty="0" smtClean="0"/>
              <a:t>Időzített </a:t>
            </a:r>
            <a:r>
              <a:rPr lang="hu-HU" dirty="0" err="1" smtClean="0"/>
              <a:t>szkriptek</a:t>
            </a:r>
            <a:endParaRPr lang="hu-HU" dirty="0" smtClean="0"/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Feltöltési 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err="1" smtClean="0"/>
              <a:t>Testreszabható</a:t>
            </a:r>
            <a:r>
              <a:rPr lang="hu-HU" dirty="0" smtClean="0"/>
              <a:t>, hogy a feltöltési folyamatot képző lépések milyen sorrendben történjenek</a:t>
            </a:r>
          </a:p>
          <a:p>
            <a:pPr eaLnBrk="1" hangingPunct="1"/>
            <a:r>
              <a:rPr lang="hu-HU" dirty="0" smtClean="0"/>
              <a:t>Hagyományos feltöltési folyamat:</a:t>
            </a:r>
          </a:p>
          <a:p>
            <a:pPr eaLnBrk="1" hangingPunct="1">
              <a:buNone/>
            </a:pPr>
            <a:r>
              <a:rPr lang="hu-HU" sz="1400" dirty="0" smtClean="0">
                <a:latin typeface="Consolas" pitchFamily="49" charset="0"/>
              </a:rPr>
              <a:t/>
            </a:r>
            <a:br>
              <a:rPr lang="hu-HU" sz="1400" dirty="0" smtClean="0">
                <a:latin typeface="Consolas" pitchFamily="49" charset="0"/>
              </a:rPr>
            </a:br>
            <a:r>
              <a:rPr lang="hu-HU" sz="1400" dirty="0" smtClean="0">
                <a:latin typeface="Consolas" pitchFamily="49" charset="0"/>
              </a:rPr>
              <a:t>Kezdeti kérdések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Leírás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Feltöltés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Ellenőrzés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en-GB" sz="1400" dirty="0" err="1" smtClean="0">
                <a:latin typeface="Consolas" pitchFamily="49" charset="0"/>
              </a:rPr>
              <a:t>Licen</a:t>
            </a:r>
            <a:r>
              <a:rPr lang="hu-HU" sz="1400" dirty="0" smtClean="0">
                <a:latin typeface="Consolas" pitchFamily="49" charset="0"/>
              </a:rPr>
              <a:t>c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Befejezés</a:t>
            </a:r>
          </a:p>
          <a:p>
            <a:pPr eaLnBrk="1" hangingPunct="1">
              <a:buNone/>
            </a:pPr>
            <a:endParaRPr lang="hu-HU" sz="1400" dirty="0" smtClean="0"/>
          </a:p>
          <a:p>
            <a:pPr eaLnBrk="1" hangingPunct="1"/>
            <a:endParaRPr lang="hu-HU" dirty="0" smtClean="0"/>
          </a:p>
          <a:p>
            <a:pPr eaLnBrk="1" hangingPunct="1"/>
            <a:endParaRPr lang="hu-HU" dirty="0" smtClean="0"/>
          </a:p>
          <a:p>
            <a:pPr eaLnBrk="1" hangingPunct="1"/>
            <a:r>
              <a:rPr lang="hu-HU" dirty="0" smtClean="0"/>
              <a:t>Példa módosításra</a:t>
            </a:r>
          </a:p>
          <a:p>
            <a:pPr eaLnBrk="1" hangingPunct="1">
              <a:buNone/>
            </a:pPr>
            <a:r>
              <a:rPr lang="hu-HU" sz="1400" dirty="0" smtClean="0">
                <a:latin typeface="Consolas" pitchFamily="49" charset="0"/>
              </a:rPr>
              <a:t>	</a:t>
            </a:r>
            <a:br>
              <a:rPr lang="hu-HU" sz="1400" dirty="0" smtClean="0">
                <a:latin typeface="Consolas" pitchFamily="49" charset="0"/>
              </a:rPr>
            </a:br>
            <a:r>
              <a:rPr lang="en-GB" sz="1400" dirty="0" err="1" smtClean="0">
                <a:latin typeface="Consolas" pitchFamily="49" charset="0"/>
              </a:rPr>
              <a:t>Licen</a:t>
            </a:r>
            <a:r>
              <a:rPr lang="hu-HU" sz="1400" dirty="0" smtClean="0">
                <a:latin typeface="Consolas" pitchFamily="49" charset="0"/>
              </a:rPr>
              <a:t>c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Kezdeti kérdések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Feltöltés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Leírás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Ellenőrzés</a:t>
            </a:r>
            <a:r>
              <a:rPr lang="en-GB" sz="1400" dirty="0" smtClean="0">
                <a:latin typeface="Consolas" pitchFamily="49" charset="0"/>
              </a:rPr>
              <a:t> -&gt; </a:t>
            </a:r>
            <a:r>
              <a:rPr lang="hu-HU" sz="1400" dirty="0" smtClean="0">
                <a:latin typeface="Consolas" pitchFamily="49" charset="0"/>
              </a:rPr>
              <a:t>Befejezés</a:t>
            </a:r>
          </a:p>
          <a:p>
            <a:pPr eaLnBrk="1" hangingPunct="1"/>
            <a:endParaRPr lang="hu-HU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 l="1350" t="11211" r="1350" b="31152"/>
          <a:stretch>
            <a:fillRect/>
          </a:stretch>
        </p:blipFill>
        <p:spPr bwMode="auto">
          <a:xfrm>
            <a:off x="3286116" y="3643314"/>
            <a:ext cx="2428875" cy="11509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l="1974" t="4732" r="21025" b="55659"/>
          <a:stretch>
            <a:fillRect/>
          </a:stretch>
        </p:blipFill>
        <p:spPr bwMode="auto">
          <a:xfrm>
            <a:off x="428616" y="3643314"/>
            <a:ext cx="2786063" cy="1146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/>
          <a:srcRect l="8334" t="3125" r="23334" b="61459"/>
          <a:stretch>
            <a:fillRect/>
          </a:stretch>
        </p:blipFill>
        <p:spPr bwMode="auto">
          <a:xfrm>
            <a:off x="5786429" y="3643314"/>
            <a:ext cx="285750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Feltöltő űrlap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A sorrenden kívül módosítható, hogy milyen </a:t>
            </a:r>
            <a:r>
              <a:rPr lang="hu-HU" sz="2800" dirty="0" err="1" smtClean="0"/>
              <a:t>metaadatokat</a:t>
            </a:r>
            <a:r>
              <a:rPr lang="hu-HU" sz="2800" dirty="0" smtClean="0"/>
              <a:t> kérünk be</a:t>
            </a:r>
          </a:p>
          <a:p>
            <a:pPr eaLnBrk="1" hangingPunct="1"/>
            <a:r>
              <a:rPr lang="hu-HU" sz="2800" dirty="0" smtClean="0"/>
              <a:t>Gyűjteményenként külön-külön definiálható</a:t>
            </a:r>
          </a:p>
          <a:p>
            <a:pPr eaLnBrk="1" hangingPunct="1"/>
            <a:r>
              <a:rPr lang="hu-HU" sz="2800" dirty="0" smtClean="0"/>
              <a:t>Az input_</a:t>
            </a:r>
            <a:r>
              <a:rPr lang="hu-HU" sz="2800" dirty="0" err="1" smtClean="0"/>
              <a:t>form.xml-ben</a:t>
            </a:r>
            <a:r>
              <a:rPr lang="hu-HU" sz="2800" dirty="0" smtClean="0"/>
              <a:t> beállítható:</a:t>
            </a:r>
          </a:p>
          <a:p>
            <a:pPr lvl="1" eaLnBrk="1" hangingPunct="1"/>
            <a:r>
              <a:rPr lang="hu-HU" sz="2400" dirty="0" smtClean="0"/>
              <a:t>&lt;</a:t>
            </a:r>
            <a:r>
              <a:rPr lang="hu-HU" sz="2400" dirty="0" err="1" smtClean="0"/>
              <a:t>form-map</a:t>
            </a:r>
            <a:r>
              <a:rPr lang="hu-HU" sz="2400" dirty="0" smtClean="0"/>
              <a:t>&gt;</a:t>
            </a:r>
          </a:p>
          <a:p>
            <a:pPr lvl="1" eaLnBrk="1" hangingPunct="1"/>
            <a:r>
              <a:rPr lang="hu-HU" sz="2400" dirty="0" smtClean="0"/>
              <a:t>&lt;</a:t>
            </a:r>
            <a:r>
              <a:rPr lang="hu-HU" sz="2400" dirty="0" err="1" smtClean="0"/>
              <a:t>form-definition</a:t>
            </a:r>
            <a:r>
              <a:rPr lang="hu-HU" sz="2400" dirty="0" smtClean="0"/>
              <a:t>&gt;</a:t>
            </a:r>
          </a:p>
          <a:p>
            <a:pPr lvl="2" eaLnBrk="1" hangingPunct="1"/>
            <a:r>
              <a:rPr lang="hu-HU" sz="2000" dirty="0" err="1" smtClean="0"/>
              <a:t>ds-schema</a:t>
            </a:r>
            <a:r>
              <a:rPr lang="hu-HU" sz="2000" dirty="0" smtClean="0"/>
              <a:t>/ </a:t>
            </a:r>
            <a:r>
              <a:rPr lang="hu-HU" sz="2000" dirty="0" err="1" smtClean="0"/>
              <a:t>dc-element</a:t>
            </a:r>
            <a:r>
              <a:rPr lang="hu-HU" sz="2000" dirty="0" smtClean="0"/>
              <a:t>/ </a:t>
            </a:r>
            <a:r>
              <a:rPr lang="hu-HU" sz="2000" dirty="0" err="1" smtClean="0"/>
              <a:t>dc-qualifier</a:t>
            </a:r>
            <a:r>
              <a:rPr lang="hu-HU" sz="2000" dirty="0" smtClean="0"/>
              <a:t>/ </a:t>
            </a:r>
            <a:r>
              <a:rPr lang="hu-HU" sz="2000" dirty="0" err="1" smtClean="0"/>
              <a:t>repeatable</a:t>
            </a:r>
            <a:r>
              <a:rPr lang="hu-HU" sz="2000" dirty="0" smtClean="0"/>
              <a:t>/ </a:t>
            </a:r>
            <a:r>
              <a:rPr lang="hu-HU" sz="2000" dirty="0" err="1" smtClean="0"/>
              <a:t>label</a:t>
            </a:r>
            <a:r>
              <a:rPr lang="hu-HU" sz="2000" dirty="0" smtClean="0"/>
              <a:t>/ </a:t>
            </a:r>
            <a:r>
              <a:rPr lang="hu-HU" sz="2000" dirty="0" err="1" smtClean="0"/>
              <a:t>input-type</a:t>
            </a:r>
            <a:r>
              <a:rPr lang="hu-HU" sz="2000" dirty="0" smtClean="0"/>
              <a:t>/ hint/ </a:t>
            </a:r>
            <a:r>
              <a:rPr lang="hu-HU" sz="2000" dirty="0" err="1" smtClean="0"/>
              <a:t>required</a:t>
            </a:r>
            <a:r>
              <a:rPr lang="hu-HU" sz="2000" dirty="0" smtClean="0"/>
              <a:t>/ </a:t>
            </a:r>
            <a:r>
              <a:rPr lang="hu-HU" sz="2000" dirty="0" err="1" smtClean="0"/>
              <a:t>visibility</a:t>
            </a:r>
            <a:endParaRPr lang="hu-HU" sz="2000" dirty="0" smtClean="0"/>
          </a:p>
          <a:p>
            <a:pPr lvl="2" eaLnBrk="1" hangingPunct="1"/>
            <a:r>
              <a:rPr lang="hu-HU" sz="2000" dirty="0" err="1" smtClean="0"/>
              <a:t>onebox</a:t>
            </a:r>
            <a:r>
              <a:rPr lang="hu-HU" sz="2000" dirty="0" smtClean="0"/>
              <a:t>/ </a:t>
            </a:r>
            <a:r>
              <a:rPr lang="hu-HU" sz="2000" dirty="0" err="1" smtClean="0"/>
              <a:t>twobox</a:t>
            </a:r>
            <a:r>
              <a:rPr lang="hu-HU" sz="2000" dirty="0" smtClean="0"/>
              <a:t>/ </a:t>
            </a:r>
            <a:r>
              <a:rPr lang="hu-HU" sz="2000" dirty="0" err="1" smtClean="0"/>
              <a:t>textarea</a:t>
            </a:r>
            <a:r>
              <a:rPr lang="hu-HU" sz="2000" dirty="0" smtClean="0"/>
              <a:t>/ </a:t>
            </a:r>
            <a:r>
              <a:rPr lang="hu-HU" sz="2000" dirty="0" err="1" smtClean="0"/>
              <a:t>name</a:t>
            </a:r>
            <a:r>
              <a:rPr lang="hu-HU" sz="2000" dirty="0" smtClean="0"/>
              <a:t>/ </a:t>
            </a:r>
            <a:r>
              <a:rPr lang="hu-HU" sz="2000" dirty="0" err="1" smtClean="0"/>
              <a:t>date</a:t>
            </a:r>
            <a:r>
              <a:rPr lang="hu-HU" sz="2000" dirty="0" smtClean="0"/>
              <a:t>/ series/ </a:t>
            </a:r>
            <a:r>
              <a:rPr lang="hu-HU" sz="2000" dirty="0" err="1" smtClean="0"/>
              <a:t>dropdown</a:t>
            </a:r>
            <a:r>
              <a:rPr lang="hu-HU" sz="2000" dirty="0" smtClean="0"/>
              <a:t>/ </a:t>
            </a:r>
            <a:r>
              <a:rPr lang="hu-HU" sz="2000" dirty="0" err="1" smtClean="0"/>
              <a:t>qualdrop</a:t>
            </a:r>
            <a:r>
              <a:rPr lang="hu-HU" sz="2000" dirty="0" smtClean="0"/>
              <a:t>_</a:t>
            </a:r>
            <a:r>
              <a:rPr lang="hu-HU" sz="2000" dirty="0" err="1" smtClean="0"/>
              <a:t>value</a:t>
            </a:r>
            <a:r>
              <a:rPr lang="hu-HU" sz="2000" dirty="0" smtClean="0"/>
              <a:t>/ </a:t>
            </a:r>
            <a:r>
              <a:rPr lang="hu-HU" sz="2000" dirty="0" err="1" smtClean="0"/>
              <a:t>list</a:t>
            </a:r>
            <a:r>
              <a:rPr lang="hu-HU" sz="2000" dirty="0" smtClean="0"/>
              <a:t> </a:t>
            </a:r>
          </a:p>
          <a:p>
            <a:pPr lvl="1" eaLnBrk="1" hangingPunct="1"/>
            <a:r>
              <a:rPr lang="hu-HU" sz="2400" dirty="0" smtClean="0"/>
              <a:t>&lt;</a:t>
            </a:r>
            <a:r>
              <a:rPr lang="hu-HU" sz="2400" dirty="0" err="1" smtClean="0"/>
              <a:t>form-value-pairs</a:t>
            </a:r>
            <a:r>
              <a:rPr lang="hu-HU" sz="2400" dirty="0" smtClean="0"/>
              <a:t>&gt;</a:t>
            </a:r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Webes megjelenítés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Két interfész:</a:t>
            </a:r>
          </a:p>
          <a:p>
            <a:pPr lvl="1" eaLnBrk="1" hangingPunct="1"/>
            <a:r>
              <a:rPr lang="hu-HU" dirty="0" smtClean="0"/>
              <a:t>JSPUI (Java Server </a:t>
            </a:r>
            <a:r>
              <a:rPr lang="hu-HU" dirty="0" err="1" smtClean="0"/>
              <a:t>Pages</a:t>
            </a:r>
            <a:r>
              <a:rPr lang="hu-HU" dirty="0" smtClean="0"/>
              <a:t>)</a:t>
            </a:r>
          </a:p>
          <a:p>
            <a:pPr lvl="2" eaLnBrk="1" hangingPunct="1"/>
            <a:r>
              <a:rPr lang="hu-HU" dirty="0" smtClean="0"/>
              <a:t>…</a:t>
            </a:r>
          </a:p>
          <a:p>
            <a:pPr lvl="1" eaLnBrk="1" hangingPunct="1"/>
            <a:r>
              <a:rPr lang="hu-HU" dirty="0" smtClean="0"/>
              <a:t>XMLUI (</a:t>
            </a:r>
            <a:r>
              <a:rPr lang="hu-HU" dirty="0" err="1" smtClean="0"/>
              <a:t>Manakin</a:t>
            </a:r>
            <a:r>
              <a:rPr lang="hu-HU" dirty="0" smtClean="0"/>
              <a:t> Framework, </a:t>
            </a:r>
            <a:r>
              <a:rPr lang="hu-HU" dirty="0" err="1" smtClean="0"/>
              <a:t>Cocoon</a:t>
            </a:r>
            <a:r>
              <a:rPr lang="hu-HU" dirty="0" smtClean="0"/>
              <a:t>)</a:t>
            </a:r>
          </a:p>
          <a:p>
            <a:pPr lvl="2" eaLnBrk="1" hangingPunct="1"/>
            <a:r>
              <a:rPr lang="hu-HU" dirty="0" smtClean="0"/>
              <a:t>…</a:t>
            </a:r>
          </a:p>
          <a:p>
            <a:pPr eaLnBrk="1" hangingPunct="1"/>
            <a:r>
              <a:rPr lang="hu-HU" dirty="0" smtClean="0"/>
              <a:t>Stíluslap</a:t>
            </a:r>
          </a:p>
          <a:p>
            <a:pPr eaLnBrk="1" hangingPunct="1"/>
            <a:r>
              <a:rPr lang="hu-HU" dirty="0" smtClean="0"/>
              <a:t>Oldalstruktúra</a:t>
            </a:r>
          </a:p>
          <a:p>
            <a:pPr eaLnBrk="1" hangingPunct="1"/>
            <a:r>
              <a:rPr lang="hu-HU" dirty="0" smtClean="0"/>
              <a:t>Egyszerű &lt;-&gt; Bonyolultabb </a:t>
            </a:r>
            <a:r>
              <a:rPr lang="hu-HU" dirty="0" err="1" smtClean="0"/>
              <a:t>testreszabás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Magyarítás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smtClean="0"/>
              <a:t>Lokalizáció</a:t>
            </a:r>
          </a:p>
          <a:p>
            <a:pPr lvl="1" eaLnBrk="1" hangingPunct="1"/>
            <a:r>
              <a:rPr lang="hu-HU" sz="2000" dirty="0" smtClean="0"/>
              <a:t>Többnyelvűség engedélyezés</a:t>
            </a:r>
          </a:p>
          <a:p>
            <a:pPr lvl="1" eaLnBrk="1" hangingPunct="1"/>
            <a:r>
              <a:rPr lang="hu-HU" sz="2000" dirty="0" err="1" smtClean="0"/>
              <a:t>Messages.properties</a:t>
            </a:r>
            <a:r>
              <a:rPr lang="hu-HU" sz="2000" dirty="0" smtClean="0"/>
              <a:t> fájl</a:t>
            </a:r>
          </a:p>
          <a:p>
            <a:pPr lvl="1" eaLnBrk="1" hangingPunct="1"/>
            <a:r>
              <a:rPr lang="hu-HU" sz="2000" dirty="0" smtClean="0"/>
              <a:t>További fájlok</a:t>
            </a:r>
          </a:p>
          <a:p>
            <a:pPr lvl="2"/>
            <a:r>
              <a:rPr lang="hu-HU" sz="1800" dirty="0" smtClean="0"/>
              <a:t>Feltöltő űrlap</a:t>
            </a:r>
            <a:endParaRPr lang="en-GB" sz="1800" dirty="0" smtClean="0"/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config</a:t>
            </a:r>
            <a:r>
              <a:rPr lang="en-GB" sz="1200" dirty="0" smtClean="0"/>
              <a:t>/input-forms_LOCALE.xml</a:t>
            </a:r>
            <a:endParaRPr lang="en-GB" sz="1000" dirty="0" smtClean="0"/>
          </a:p>
          <a:p>
            <a:pPr lvl="2"/>
            <a:r>
              <a:rPr lang="hu-HU" sz="1800" dirty="0" smtClean="0"/>
              <a:t>Licenc</a:t>
            </a:r>
            <a:endParaRPr lang="en-GB" sz="1800" dirty="0" smtClean="0"/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config</a:t>
            </a:r>
            <a:r>
              <a:rPr lang="en-GB" sz="1200" dirty="0" smtClean="0"/>
              <a:t>/</a:t>
            </a:r>
            <a:r>
              <a:rPr lang="en-GB" sz="1200" dirty="0" err="1" smtClean="0"/>
              <a:t>default_LOCALE.license</a:t>
            </a:r>
            <a:r>
              <a:rPr lang="en-GB" sz="1200" dirty="0" smtClean="0"/>
              <a:t> should be pure </a:t>
            </a:r>
            <a:r>
              <a:rPr lang="en-GB" sz="1200" dirty="0" err="1" smtClean="0"/>
              <a:t>ascii</a:t>
            </a:r>
            <a:endParaRPr lang="en-GB" sz="1200" dirty="0" smtClean="0"/>
          </a:p>
          <a:p>
            <a:pPr lvl="2"/>
            <a:r>
              <a:rPr lang="hu-HU" sz="1800" dirty="0" smtClean="0"/>
              <a:t>Hírek</a:t>
            </a:r>
            <a:endParaRPr lang="en-GB" sz="1800" dirty="0" smtClean="0"/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config</a:t>
            </a:r>
            <a:r>
              <a:rPr lang="en-GB" sz="1200" dirty="0" smtClean="0"/>
              <a:t>/news-top_LOCALE.html</a:t>
            </a:r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config</a:t>
            </a:r>
            <a:r>
              <a:rPr lang="en-GB" sz="1200" dirty="0" smtClean="0"/>
              <a:t>/news-side_LOCALE.html</a:t>
            </a:r>
          </a:p>
          <a:p>
            <a:pPr lvl="2"/>
            <a:r>
              <a:rPr lang="hu-HU" sz="1800" dirty="0" smtClean="0"/>
              <a:t>E-mailek</a:t>
            </a:r>
            <a:endParaRPr lang="en-GB" sz="1800" dirty="0" smtClean="0"/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config</a:t>
            </a:r>
            <a:r>
              <a:rPr lang="en-GB" sz="1200" dirty="0" smtClean="0"/>
              <a:t>/emails/</a:t>
            </a:r>
            <a:r>
              <a:rPr lang="en-GB" sz="1200" dirty="0" err="1" smtClean="0"/>
              <a:t>change_password_LOCALE</a:t>
            </a:r>
            <a:endParaRPr lang="en-GB" sz="1200" dirty="0" smtClean="0"/>
          </a:p>
          <a:p>
            <a:pPr lvl="3"/>
            <a:r>
              <a:rPr lang="en-GB" sz="1200" dirty="0" smtClean="0"/>
              <a:t>	........</a:t>
            </a:r>
          </a:p>
          <a:p>
            <a:pPr lvl="2"/>
            <a:r>
              <a:rPr lang="hu-HU" sz="1800" dirty="0" smtClean="0"/>
              <a:t>Súgó fájlok</a:t>
            </a:r>
            <a:endParaRPr lang="en-GB" sz="1800" dirty="0" smtClean="0"/>
          </a:p>
          <a:p>
            <a:pPr lvl="3"/>
            <a:r>
              <a:rPr lang="en-GB" sz="1200" dirty="0" smtClean="0"/>
              <a:t>[</a:t>
            </a:r>
            <a:r>
              <a:rPr lang="en-GB" sz="1200" dirty="0" err="1" smtClean="0"/>
              <a:t>dspace</a:t>
            </a:r>
            <a:r>
              <a:rPr lang="en-GB" sz="1200" dirty="0" smtClean="0"/>
              <a:t>]/</a:t>
            </a:r>
            <a:r>
              <a:rPr lang="en-GB" sz="1200" dirty="0" err="1" smtClean="0"/>
              <a:t>jsp</a:t>
            </a:r>
            <a:r>
              <a:rPr lang="en-GB" sz="1200" dirty="0" smtClean="0"/>
              <a:t>/help/collection-admin_LOCALE.html</a:t>
            </a:r>
          </a:p>
          <a:p>
            <a:pPr lvl="3"/>
            <a:r>
              <a:rPr lang="en-GB" sz="1200" dirty="0" smtClean="0"/>
              <a:t>	.........</a:t>
            </a:r>
            <a:endParaRPr lang="hu-HU" sz="3200" dirty="0" smtClean="0"/>
          </a:p>
          <a:p>
            <a:pPr lvl="1" eaLnBrk="1" hangingPunct="1"/>
            <a:endParaRPr lang="hu-HU" dirty="0" smtClean="0"/>
          </a:p>
          <a:p>
            <a:pPr eaLnBrk="1" hangingPunct="1"/>
            <a:endParaRPr lang="hu-HU" dirty="0" smtClean="0"/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Import és Export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000" dirty="0" smtClean="0"/>
              <a:t>Lehetőség van az adatok kötegelt módon, parancssorból való (akár tömeges) betöltésére</a:t>
            </a:r>
          </a:p>
          <a:p>
            <a:pPr eaLnBrk="1" hangingPunct="1"/>
            <a:r>
              <a:rPr lang="hu-HU" sz="2000" dirty="0" smtClean="0"/>
              <a:t>Import/export fájl struktúra</a:t>
            </a:r>
          </a:p>
          <a:p>
            <a:pPr lvl="1" eaLnBrk="1" hangingPunct="1">
              <a:buNone/>
            </a:pPr>
            <a:r>
              <a:rPr lang="hu-HU" sz="1200" dirty="0" err="1" smtClean="0">
                <a:latin typeface="Courier New" pitchFamily="49" charset="0"/>
                <a:cs typeface="Courier New" pitchFamily="49" charset="0"/>
              </a:rPr>
              <a:t>Archive</a:t>
            </a:r>
            <a:r>
              <a:rPr lang="hu-HU" sz="120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200" dirty="0" err="1" smtClean="0">
                <a:latin typeface="Courier New" pitchFamily="49" charset="0"/>
                <a:cs typeface="Courier New" pitchFamily="49" charset="0"/>
              </a:rPr>
              <a:t>directory</a:t>
            </a:r>
            <a:endParaRPr lang="hu-HU" sz="1200" dirty="0" smtClean="0">
              <a:latin typeface="Courier New" pitchFamily="49" charset="0"/>
              <a:cs typeface="Courier New" pitchFamily="49" charset="0"/>
            </a:endParaRPr>
          </a:p>
          <a:p>
            <a:pPr lvl="2" eaLnBrk="1" hangingPunct="1">
              <a:buNone/>
            </a:pPr>
            <a:r>
              <a:rPr lang="hu-HU" sz="1100" dirty="0" smtClean="0">
                <a:latin typeface="Courier New" pitchFamily="49" charset="0"/>
                <a:cs typeface="Courier New" pitchFamily="49" charset="0"/>
              </a:rPr>
              <a:t>1/</a:t>
            </a:r>
          </a:p>
          <a:p>
            <a:pPr lvl="3" eaLnBrk="1" hangingPunct="1">
              <a:buNone/>
            </a:pP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dublin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core.xml</a:t>
            </a:r>
            <a:endParaRPr lang="hu-HU" sz="1050" dirty="0" smtClean="0">
              <a:latin typeface="Courier New" pitchFamily="49" charset="0"/>
              <a:cs typeface="Courier New" pitchFamily="49" charset="0"/>
            </a:endParaRPr>
          </a:p>
          <a:p>
            <a:pPr lvl="3" eaLnBrk="1" hangingPunct="1">
              <a:buNone/>
            </a:pP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contents</a:t>
            </a:r>
            <a:endParaRPr lang="hu-HU" sz="1050" dirty="0" smtClean="0">
              <a:latin typeface="Courier New" pitchFamily="49" charset="0"/>
              <a:cs typeface="Courier New" pitchFamily="49" charset="0"/>
            </a:endParaRPr>
          </a:p>
          <a:p>
            <a:pPr lvl="3" eaLnBrk="1" hangingPunct="1">
              <a:buNone/>
            </a:pP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file_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import.pdf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 | 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file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import.doc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 | …</a:t>
            </a:r>
          </a:p>
          <a:p>
            <a:pPr lvl="2" eaLnBrk="1" hangingPunct="1">
              <a:buNone/>
            </a:pPr>
            <a:r>
              <a:rPr lang="hu-HU" sz="1100" dirty="0" smtClean="0">
                <a:latin typeface="Courier New" pitchFamily="49" charset="0"/>
                <a:cs typeface="Courier New" pitchFamily="49" charset="0"/>
              </a:rPr>
              <a:t>2/</a:t>
            </a:r>
          </a:p>
          <a:p>
            <a:pPr lvl="3" eaLnBrk="1" hangingPunct="1">
              <a:buNone/>
            </a:pP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dublin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core.xml</a:t>
            </a:r>
            <a:endParaRPr lang="hu-HU" sz="1050" dirty="0" smtClean="0">
              <a:latin typeface="Courier New" pitchFamily="49" charset="0"/>
              <a:cs typeface="Courier New" pitchFamily="49" charset="0"/>
            </a:endParaRPr>
          </a:p>
          <a:p>
            <a:pPr lvl="3" eaLnBrk="1" hangingPunct="1">
              <a:buNone/>
            </a:pP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contents</a:t>
            </a:r>
            <a:endParaRPr lang="hu-HU" sz="1050" dirty="0" smtClean="0">
              <a:latin typeface="Courier New" pitchFamily="49" charset="0"/>
              <a:cs typeface="Courier New" pitchFamily="49" charset="0"/>
            </a:endParaRPr>
          </a:p>
          <a:p>
            <a:pPr lvl="3" eaLnBrk="1" hangingPunct="1">
              <a:buNone/>
            </a:pP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file_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import.pdf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 | 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file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_</a:t>
            </a:r>
            <a:r>
              <a:rPr lang="hu-HU" sz="1050" dirty="0" err="1" smtClean="0">
                <a:latin typeface="Courier New" pitchFamily="49" charset="0"/>
                <a:cs typeface="Courier New" pitchFamily="49" charset="0"/>
              </a:rPr>
              <a:t>import.doc</a:t>
            </a:r>
            <a:r>
              <a:rPr lang="hu-HU" sz="1050" dirty="0" smtClean="0">
                <a:latin typeface="Courier New" pitchFamily="49" charset="0"/>
                <a:cs typeface="Courier New" pitchFamily="49" charset="0"/>
              </a:rPr>
              <a:t> | …</a:t>
            </a:r>
          </a:p>
          <a:p>
            <a:pPr eaLnBrk="1" hangingPunct="1"/>
            <a:r>
              <a:rPr lang="hu-HU" sz="2000" dirty="0" err="1" smtClean="0"/>
              <a:t>Szkript</a:t>
            </a:r>
            <a:endParaRPr lang="hu-HU" sz="2000" dirty="0" smtClean="0"/>
          </a:p>
          <a:p>
            <a:pPr lvl="1" eaLnBrk="1" hangingPunct="1"/>
            <a:r>
              <a:rPr lang="hu-HU" sz="1800" dirty="0" smtClean="0"/>
              <a:t>[</a:t>
            </a:r>
            <a:r>
              <a:rPr lang="hu-HU" sz="1800" dirty="0" err="1" smtClean="0"/>
              <a:t>dspace</a:t>
            </a:r>
            <a:r>
              <a:rPr lang="hu-HU" sz="1800" dirty="0" smtClean="0"/>
              <a:t>]/bin/import</a:t>
            </a:r>
          </a:p>
          <a:p>
            <a:pPr lvl="1" eaLnBrk="1" hangingPunct="1"/>
            <a:r>
              <a:rPr lang="hu-HU" sz="1800" dirty="0" smtClean="0"/>
              <a:t>[</a:t>
            </a:r>
            <a:r>
              <a:rPr lang="hu-HU" sz="1800" dirty="0" err="1" smtClean="0"/>
              <a:t>dspace</a:t>
            </a:r>
            <a:r>
              <a:rPr lang="hu-HU" sz="1800" dirty="0" smtClean="0"/>
              <a:t>]/bin/export</a:t>
            </a:r>
          </a:p>
          <a:p>
            <a:pPr eaLnBrk="1" hangingPunct="1"/>
            <a:r>
              <a:rPr lang="hu-HU" sz="2000" dirty="0" smtClean="0"/>
              <a:t>Export weboldalon keresztül is működik </a:t>
            </a:r>
          </a:p>
          <a:p>
            <a:pPr eaLnBrk="1" hangingPunct="1"/>
            <a:r>
              <a:rPr lang="hu-HU" sz="2000" dirty="0" smtClean="0"/>
              <a:t>Exportálhatunk tételt vagy egy teljes gyűjteményt is</a:t>
            </a:r>
          </a:p>
          <a:p>
            <a:pPr eaLnBrk="1" hangingPunct="1"/>
            <a:r>
              <a:rPr lang="hu-HU" sz="2000" dirty="0" smtClean="0"/>
              <a:t>Import tesztelésére is van lehetőségünk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OAI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OAI-PMH (Open Access </a:t>
            </a:r>
            <a:r>
              <a:rPr lang="hu-HU" dirty="0" err="1" smtClean="0"/>
              <a:t>Initiative</a:t>
            </a:r>
            <a:r>
              <a:rPr lang="hu-HU" dirty="0" smtClean="0"/>
              <a:t> – </a:t>
            </a:r>
            <a:r>
              <a:rPr lang="hu-HU" dirty="0" err="1" smtClean="0"/>
              <a:t>Protocol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Metadata</a:t>
            </a:r>
            <a:r>
              <a:rPr lang="hu-HU" dirty="0" smtClean="0"/>
              <a:t> </a:t>
            </a:r>
            <a:r>
              <a:rPr lang="hu-HU" dirty="0" err="1" smtClean="0"/>
              <a:t>Harvesting</a:t>
            </a:r>
            <a:r>
              <a:rPr lang="hu-HU" dirty="0" smtClean="0"/>
              <a:t>)</a:t>
            </a:r>
          </a:p>
          <a:p>
            <a:pPr lvl="1" eaLnBrk="1" hangingPunct="1"/>
            <a:r>
              <a:rPr lang="hu-HU" dirty="0" smtClean="0"/>
              <a:t>Szabvány protokoll</a:t>
            </a:r>
          </a:p>
          <a:p>
            <a:pPr lvl="1" eaLnBrk="1" hangingPunct="1"/>
            <a:r>
              <a:rPr lang="hu-HU" dirty="0" smtClean="0"/>
              <a:t>Az archívum automatikus aratását teszi lehetővé</a:t>
            </a:r>
          </a:p>
          <a:p>
            <a:pPr lvl="1" eaLnBrk="1" hangingPunct="1"/>
            <a:r>
              <a:rPr lang="hu-HU" dirty="0" smtClean="0"/>
              <a:t>Nagy mértékben növeli a dokumentumok láthatóságát és lehetővé teszi a leíró adatok újrafelhasználhatóságát</a:t>
            </a:r>
          </a:p>
          <a:p>
            <a:pPr lvl="1" eaLnBrk="1" hangingPunct="1"/>
            <a:r>
              <a:rPr lang="hu-HU" dirty="0" smtClean="0"/>
              <a:t>A dokumentumok több irányból is kereshetővé és elérhetővé válnak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OAI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Hazai és nemzetközi kezdeményezések</a:t>
            </a:r>
          </a:p>
          <a:p>
            <a:pPr lvl="1" eaLnBrk="1" hangingPunct="1"/>
            <a:r>
              <a:rPr lang="hu-HU" sz="2400" dirty="0" smtClean="0"/>
              <a:t>NDA</a:t>
            </a:r>
          </a:p>
          <a:p>
            <a:pPr lvl="1" eaLnBrk="1" hangingPunct="1"/>
            <a:r>
              <a:rPr lang="hu-HU" sz="2400" dirty="0" smtClean="0"/>
              <a:t>DRIVER</a:t>
            </a:r>
          </a:p>
          <a:p>
            <a:pPr lvl="1" eaLnBrk="1" hangingPunct="1"/>
            <a:r>
              <a:rPr lang="hu-HU" sz="2400" dirty="0" smtClean="0"/>
              <a:t>DART Europe</a:t>
            </a:r>
          </a:p>
          <a:p>
            <a:pPr lvl="1" eaLnBrk="1" hangingPunct="1"/>
            <a:r>
              <a:rPr lang="hu-HU" sz="2400" dirty="0" err="1" smtClean="0"/>
              <a:t>Europeana</a:t>
            </a:r>
            <a:endParaRPr lang="hu-HU" sz="2400" dirty="0" smtClean="0"/>
          </a:p>
          <a:p>
            <a:pPr eaLnBrk="1" hangingPunct="1"/>
            <a:r>
              <a:rPr lang="hu-HU" sz="2800" dirty="0" smtClean="0"/>
              <a:t>Nyílt hozzáférést támogató regiszterek</a:t>
            </a:r>
          </a:p>
          <a:p>
            <a:pPr lvl="1"/>
            <a:r>
              <a:rPr lang="en-GB" sz="2400" dirty="0" smtClean="0"/>
              <a:t>Directory of Open Access Repositories: </a:t>
            </a:r>
            <a:r>
              <a:rPr lang="en-GB" sz="2400" dirty="0" smtClean="0">
                <a:hlinkClick r:id="rId3" tooltip="http://www.opendoar.org/"/>
              </a:rPr>
              <a:t>http://www.opendoar.org/</a:t>
            </a:r>
            <a:endParaRPr lang="en-GB" sz="2400" dirty="0" smtClean="0"/>
          </a:p>
          <a:p>
            <a:pPr lvl="1"/>
            <a:r>
              <a:rPr lang="en-GB" sz="2400" dirty="0" smtClean="0"/>
              <a:t>Registry of Open Access Repositories: </a:t>
            </a:r>
            <a:r>
              <a:rPr lang="en-GB" sz="2400" dirty="0" smtClean="0">
                <a:hlinkClick r:id="rId4" tooltip="http://roar.eprints.org/"/>
              </a:rPr>
              <a:t>http://roar.eprints.org/</a:t>
            </a:r>
            <a:endParaRPr lang="en-GB" sz="2400" dirty="0" smtClean="0"/>
          </a:p>
          <a:p>
            <a:pPr lvl="1"/>
            <a:r>
              <a:rPr lang="en-GB" sz="2400" dirty="0" err="1" smtClean="0"/>
              <a:t>OAIster</a:t>
            </a:r>
            <a:r>
              <a:rPr lang="en-GB" sz="2400" dirty="0" smtClean="0"/>
              <a:t>: </a:t>
            </a:r>
            <a:r>
              <a:rPr lang="en-GB" sz="2400" dirty="0" smtClean="0">
                <a:hlinkClick r:id="rId5" tooltip="http://www.oaister.org/"/>
              </a:rPr>
              <a:t>http://www.oaister.org/</a:t>
            </a:r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SWORD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600" dirty="0" smtClean="0"/>
              <a:t>SWORD (</a:t>
            </a:r>
            <a:r>
              <a:rPr lang="hu-HU" sz="2600" dirty="0" err="1" smtClean="0"/>
              <a:t>Simple</a:t>
            </a:r>
            <a:r>
              <a:rPr lang="hu-HU" sz="2600" dirty="0" smtClean="0"/>
              <a:t> Web-service </a:t>
            </a:r>
            <a:r>
              <a:rPr lang="hu-HU" sz="2600" dirty="0" err="1" smtClean="0"/>
              <a:t>Offering</a:t>
            </a:r>
            <a:r>
              <a:rPr lang="hu-HU" sz="2600" dirty="0" smtClean="0"/>
              <a:t> </a:t>
            </a:r>
            <a:r>
              <a:rPr lang="hu-HU" sz="2600" dirty="0" err="1" smtClean="0"/>
              <a:t>Repository</a:t>
            </a:r>
            <a:r>
              <a:rPr lang="hu-HU" sz="2600" dirty="0" smtClean="0"/>
              <a:t> </a:t>
            </a:r>
            <a:r>
              <a:rPr lang="hu-HU" sz="2600" dirty="0" err="1" smtClean="0"/>
              <a:t>Deposit</a:t>
            </a:r>
            <a:r>
              <a:rPr lang="hu-HU" sz="2600" dirty="0" smtClean="0"/>
              <a:t>)</a:t>
            </a:r>
          </a:p>
          <a:p>
            <a:pPr lvl="1" eaLnBrk="1" hangingPunct="1"/>
            <a:r>
              <a:rPr lang="hu-HU" sz="2400" dirty="0" smtClean="0"/>
              <a:t>Általános betöltő interfész</a:t>
            </a:r>
          </a:p>
          <a:p>
            <a:pPr lvl="1" eaLnBrk="1" hangingPunct="1"/>
            <a:r>
              <a:rPr lang="hu-HU" sz="2400" dirty="0" smtClean="0"/>
              <a:t>Használják:</a:t>
            </a:r>
          </a:p>
          <a:p>
            <a:pPr lvl="2" eaLnBrk="1" hangingPunct="1"/>
            <a:r>
              <a:rPr lang="hu-HU" sz="2000" dirty="0" err="1" smtClean="0"/>
              <a:t>DSpace</a:t>
            </a:r>
            <a:endParaRPr lang="hu-HU" sz="2000" dirty="0" smtClean="0"/>
          </a:p>
          <a:p>
            <a:pPr lvl="2" eaLnBrk="1" hangingPunct="1"/>
            <a:r>
              <a:rPr lang="hu-HU" sz="2000" dirty="0" err="1" smtClean="0"/>
              <a:t>EPrints</a:t>
            </a:r>
            <a:endParaRPr lang="hu-HU" sz="2000" dirty="0" smtClean="0"/>
          </a:p>
          <a:p>
            <a:pPr lvl="2" eaLnBrk="1" hangingPunct="1"/>
            <a:r>
              <a:rPr lang="hu-HU" sz="2000" dirty="0" err="1" smtClean="0"/>
              <a:t>Fedora</a:t>
            </a:r>
            <a:endParaRPr lang="hu-HU" sz="2000" dirty="0" smtClean="0"/>
          </a:p>
          <a:p>
            <a:pPr lvl="2" eaLnBrk="1" hangingPunct="1"/>
            <a:r>
              <a:rPr lang="hu-HU" sz="2000" dirty="0" smtClean="0"/>
              <a:t>…</a:t>
            </a:r>
          </a:p>
          <a:p>
            <a:pPr lvl="1" eaLnBrk="1" hangingPunct="1"/>
            <a:r>
              <a:rPr lang="hu-HU" sz="2400" dirty="0" smtClean="0"/>
              <a:t>Lehetővé teszi a több archívumba történő egyidejű betöltést</a:t>
            </a:r>
          </a:p>
          <a:p>
            <a:pPr lvl="1" eaLnBrk="1" hangingPunct="1"/>
            <a:r>
              <a:rPr lang="hu-HU" sz="2400" dirty="0" smtClean="0"/>
              <a:t>A </a:t>
            </a:r>
            <a:r>
              <a:rPr lang="hu-HU" sz="2400" dirty="0" err="1" smtClean="0"/>
              <a:t>DSpace</a:t>
            </a:r>
            <a:r>
              <a:rPr lang="hu-HU" sz="2400" dirty="0" smtClean="0"/>
              <a:t> egy </a:t>
            </a:r>
            <a:r>
              <a:rPr lang="hu-HU" sz="2400" dirty="0" err="1" smtClean="0"/>
              <a:t>zip</a:t>
            </a:r>
            <a:r>
              <a:rPr lang="hu-HU" sz="2400" dirty="0" smtClean="0"/>
              <a:t> állományban várja a csomagot</a:t>
            </a:r>
          </a:p>
          <a:p>
            <a:pPr lvl="2" eaLnBrk="1" hangingPunct="1"/>
            <a:r>
              <a:rPr lang="hu-HU" sz="2000" dirty="0" smtClean="0"/>
              <a:t>METS </a:t>
            </a:r>
            <a:r>
              <a:rPr lang="hu-HU" sz="2000" dirty="0" err="1" smtClean="0"/>
              <a:t>manifest</a:t>
            </a:r>
            <a:r>
              <a:rPr lang="hu-HU" sz="2000" dirty="0" smtClean="0"/>
              <a:t> fájl</a:t>
            </a:r>
          </a:p>
          <a:p>
            <a:pPr lvl="2" eaLnBrk="1" hangingPunct="1"/>
            <a:r>
              <a:rPr lang="hu-HU" sz="2000" dirty="0" smtClean="0"/>
              <a:t>Betöltendő digitális anyag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err="1" smtClean="0"/>
              <a:t>Szkriptek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3000" dirty="0" smtClean="0"/>
              <a:t>Háttérben lefuttatandó </a:t>
            </a:r>
            <a:r>
              <a:rPr lang="hu-HU" sz="3000" dirty="0" err="1" smtClean="0"/>
              <a:t>szkriptek</a:t>
            </a:r>
            <a:endParaRPr lang="hu-HU" sz="3000" dirty="0" smtClean="0"/>
          </a:p>
          <a:p>
            <a:pPr lvl="1" eaLnBrk="1" hangingPunct="1"/>
            <a:r>
              <a:rPr lang="hu-HU" sz="2600" dirty="0" smtClean="0"/>
              <a:t>Számos </a:t>
            </a:r>
            <a:r>
              <a:rPr lang="hu-HU" sz="2600" dirty="0" err="1" smtClean="0"/>
              <a:t>DSpace</a:t>
            </a:r>
            <a:r>
              <a:rPr lang="hu-HU" sz="2600" dirty="0" smtClean="0"/>
              <a:t> funkció használatához szükséges</a:t>
            </a:r>
          </a:p>
          <a:p>
            <a:pPr lvl="2" eaLnBrk="1" hangingPunct="1"/>
            <a:r>
              <a:rPr lang="hu-HU" sz="2200" dirty="0" smtClean="0"/>
              <a:t>Hírlevél küldése</a:t>
            </a:r>
          </a:p>
          <a:p>
            <a:pPr lvl="2" eaLnBrk="1" hangingPunct="1"/>
            <a:r>
              <a:rPr lang="hu-HU" sz="2200" dirty="0" smtClean="0"/>
              <a:t>Szűrők futtatása (teljes szöveg kinyerése, bélyegkép generálása)</a:t>
            </a:r>
          </a:p>
          <a:p>
            <a:pPr lvl="2" eaLnBrk="1" hangingPunct="1"/>
            <a:r>
              <a:rPr lang="hu-HU" sz="2200" dirty="0" smtClean="0"/>
              <a:t>Indexelő</a:t>
            </a:r>
          </a:p>
          <a:p>
            <a:pPr lvl="2" eaLnBrk="1" hangingPunct="1"/>
            <a:r>
              <a:rPr lang="hu-HU" sz="2200" dirty="0" smtClean="0"/>
              <a:t>Statisztika generálása</a:t>
            </a:r>
          </a:p>
          <a:p>
            <a:pPr lvl="1" eaLnBrk="1" hangingPunct="1"/>
            <a:r>
              <a:rPr lang="hu-HU" sz="2600" dirty="0" err="1" smtClean="0"/>
              <a:t>Crontab-ban</a:t>
            </a:r>
            <a:r>
              <a:rPr lang="hu-HU" sz="2600" dirty="0" smtClean="0"/>
              <a:t> kell elhelyezni</a:t>
            </a:r>
          </a:p>
          <a:p>
            <a:pPr lvl="2" eaLnBrk="1" hangingPunct="1"/>
            <a:r>
              <a:rPr lang="hu-HU" sz="2200" dirty="0" err="1" smtClean="0"/>
              <a:t>Crontab</a:t>
            </a:r>
            <a:r>
              <a:rPr lang="hu-HU" sz="2200" dirty="0" smtClean="0"/>
              <a:t> </a:t>
            </a:r>
            <a:r>
              <a:rPr lang="hu-HU" sz="2200" dirty="0" err="1" smtClean="0"/>
              <a:t>-e</a:t>
            </a:r>
            <a:r>
              <a:rPr lang="hu-HU" sz="2200" dirty="0" smtClean="0"/>
              <a:t> (mint </a:t>
            </a:r>
            <a:r>
              <a:rPr lang="hu-HU" sz="2200" dirty="0" err="1" smtClean="0"/>
              <a:t>DSpace</a:t>
            </a:r>
            <a:r>
              <a:rPr lang="hu-HU" sz="2200" dirty="0" smtClean="0"/>
              <a:t> </a:t>
            </a:r>
            <a:r>
              <a:rPr lang="hu-HU" sz="2200" dirty="0" err="1" smtClean="0"/>
              <a:t>user</a:t>
            </a:r>
            <a:r>
              <a:rPr lang="hu-HU" sz="2200" dirty="0" smtClean="0"/>
              <a:t>)</a:t>
            </a:r>
          </a:p>
          <a:p>
            <a:pPr lvl="3" eaLnBrk="1" hangingPunct="1"/>
            <a:r>
              <a:rPr lang="hu-HU" dirty="0" smtClean="0"/>
              <a:t>Email küldése minden éjszaka 01:00-kor</a:t>
            </a:r>
            <a:br>
              <a:rPr lang="hu-HU" dirty="0" smtClean="0"/>
            </a:br>
            <a:r>
              <a:rPr lang="hu-HU" sz="1400" dirty="0" smtClean="0">
                <a:latin typeface="Courier New" pitchFamily="49" charset="0"/>
                <a:cs typeface="Courier New" pitchFamily="49" charset="0"/>
              </a:rPr>
              <a:t>0 1 * * * [</a:t>
            </a:r>
            <a:r>
              <a:rPr lang="hu-HU" sz="1400" dirty="0" err="1" smtClean="0">
                <a:latin typeface="Courier New" pitchFamily="49" charset="0"/>
                <a:cs typeface="Courier New" pitchFamily="49" charset="0"/>
              </a:rPr>
              <a:t>dspace</a:t>
            </a:r>
            <a:r>
              <a:rPr lang="hu-HU" sz="1400" dirty="0" smtClean="0">
                <a:latin typeface="Courier New" pitchFamily="49" charset="0"/>
                <a:cs typeface="Courier New" pitchFamily="49" charset="0"/>
              </a:rPr>
              <a:t>]/bin/</a:t>
            </a:r>
            <a:r>
              <a:rPr lang="hu-HU" sz="1400" dirty="0" err="1" smtClean="0">
                <a:latin typeface="Courier New" pitchFamily="49" charset="0"/>
                <a:cs typeface="Courier New" pitchFamily="49" charset="0"/>
              </a:rPr>
              <a:t>sub-daily</a:t>
            </a:r>
            <a:endParaRPr lang="hu-HU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Statisztika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err="1" smtClean="0"/>
              <a:t>DSpace</a:t>
            </a:r>
            <a:r>
              <a:rPr lang="hu-HU" dirty="0" smtClean="0"/>
              <a:t> statisztikai modul</a:t>
            </a:r>
          </a:p>
          <a:p>
            <a:pPr lvl="1" eaLnBrk="1" hangingPunct="1"/>
            <a:r>
              <a:rPr lang="hu-HU" dirty="0" smtClean="0"/>
              <a:t>Log-fájlból nyeri az információt</a:t>
            </a:r>
          </a:p>
          <a:p>
            <a:pPr lvl="1" eaLnBrk="1" hangingPunct="1"/>
            <a:r>
              <a:rPr lang="hu-HU" dirty="0" smtClean="0"/>
              <a:t>A jelentések naponta generálódnak</a:t>
            </a:r>
          </a:p>
          <a:p>
            <a:pPr lvl="1" eaLnBrk="1" hangingPunct="1"/>
            <a:r>
              <a:rPr lang="hu-HU" dirty="0" smtClean="0"/>
              <a:t>Vannak napi és havi jelentések</a:t>
            </a:r>
          </a:p>
          <a:p>
            <a:pPr lvl="1" eaLnBrk="1" hangingPunct="1"/>
            <a:r>
              <a:rPr lang="hu-HU" dirty="0" smtClean="0"/>
              <a:t>Weben keresztül elérhető statisztika</a:t>
            </a:r>
          </a:p>
          <a:p>
            <a:pPr lvl="2" eaLnBrk="1" hangingPunct="1"/>
            <a:r>
              <a:rPr lang="hu-HU" sz="2000" dirty="0" smtClean="0"/>
              <a:t>http://dspace.example.com/dspace/statistics</a:t>
            </a:r>
          </a:p>
          <a:p>
            <a:pPr lvl="1" eaLnBrk="1" hangingPunct="1"/>
            <a:r>
              <a:rPr lang="hu-HU" dirty="0" smtClean="0"/>
              <a:t>Lehet nyilvánosan elérhető vagy korlátozottan hozzáférhető</a:t>
            </a:r>
          </a:p>
          <a:p>
            <a:pPr lvl="2" eaLnBrk="1" hangingPunct="1"/>
            <a:r>
              <a:rPr lang="hu-HU" sz="2000" dirty="0" err="1" smtClean="0"/>
              <a:t>Report.public</a:t>
            </a:r>
            <a:r>
              <a:rPr lang="hu-HU" sz="2000" dirty="0" smtClean="0"/>
              <a:t> = [</a:t>
            </a:r>
            <a:r>
              <a:rPr lang="hu-HU" sz="2000" dirty="0" err="1" smtClean="0"/>
              <a:t>true</a:t>
            </a:r>
            <a:r>
              <a:rPr lang="hu-HU" sz="2000" dirty="0" smtClean="0"/>
              <a:t>|</a:t>
            </a:r>
            <a:r>
              <a:rPr lang="hu-HU" sz="2000" dirty="0" err="1" smtClean="0"/>
              <a:t>false</a:t>
            </a:r>
            <a:r>
              <a:rPr lang="hu-HU" sz="2000" dirty="0" smtClean="0"/>
              <a:t>] (</a:t>
            </a:r>
            <a:r>
              <a:rPr lang="hu-HU" sz="2000" dirty="0" err="1" smtClean="0"/>
              <a:t>dspace.cfg</a:t>
            </a:r>
            <a:r>
              <a:rPr lang="hu-HU" sz="2000" dirty="0" smtClean="0"/>
              <a:t> fájl)</a:t>
            </a:r>
            <a:endParaRPr lang="hu-HU" sz="3200" dirty="0" smtClean="0"/>
          </a:p>
          <a:p>
            <a:pPr eaLnBrk="1" hangingPunct="1"/>
            <a:endParaRPr lang="hu-HU" sz="4000" dirty="0" smtClean="0"/>
          </a:p>
          <a:p>
            <a:pPr lvl="1" eaLnBrk="1" hangingPunct="1"/>
            <a:endParaRPr lang="en-GB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Kiegészítések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err="1" smtClean="0"/>
              <a:t>DSpace</a:t>
            </a:r>
            <a:r>
              <a:rPr lang="hu-HU" dirty="0" smtClean="0"/>
              <a:t> </a:t>
            </a:r>
            <a:r>
              <a:rPr lang="hu-HU" dirty="0" err="1" smtClean="0"/>
              <a:t>Add-Ons</a:t>
            </a:r>
            <a:endParaRPr lang="hu-HU" dirty="0" smtClean="0"/>
          </a:p>
          <a:p>
            <a:pPr lvl="1" eaLnBrk="1" hangingPunct="1"/>
            <a:r>
              <a:rPr lang="hu-HU" dirty="0" smtClean="0"/>
              <a:t>Felhasználók által készített extra alkalmazások, melyek nincsenek benne a hivatalos verzióban, de a </a:t>
            </a:r>
            <a:r>
              <a:rPr lang="hu-HU" dirty="0" err="1" smtClean="0"/>
              <a:t>DSpace</a:t>
            </a:r>
            <a:r>
              <a:rPr lang="hu-HU" dirty="0" smtClean="0"/>
              <a:t> közösség által elfogadott fejlesztések</a:t>
            </a:r>
          </a:p>
          <a:p>
            <a:pPr lvl="1" eaLnBrk="1" hangingPunct="1"/>
            <a:r>
              <a:rPr lang="hu-HU" dirty="0" smtClean="0"/>
              <a:t>Idővel akár az új verzióba is bekerülhetnek</a:t>
            </a:r>
          </a:p>
          <a:p>
            <a:pPr lvl="1" eaLnBrk="1" hangingPunct="1"/>
            <a:r>
              <a:rPr lang="hu-HU" dirty="0" smtClean="0"/>
              <a:t>Példák:</a:t>
            </a:r>
          </a:p>
          <a:p>
            <a:pPr lvl="2" eaLnBrk="1" hangingPunct="1"/>
            <a:r>
              <a:rPr lang="hu-HU" dirty="0" smtClean="0"/>
              <a:t>Statisztika</a:t>
            </a:r>
          </a:p>
          <a:p>
            <a:pPr lvl="2" eaLnBrk="1" hangingPunct="1"/>
            <a:r>
              <a:rPr lang="hu-HU" dirty="0" err="1" smtClean="0"/>
              <a:t>Pubmed</a:t>
            </a:r>
            <a:endParaRPr lang="hu-HU" dirty="0" smtClean="0"/>
          </a:p>
          <a:p>
            <a:pPr lvl="2" eaLnBrk="1" hangingPunct="1"/>
            <a:r>
              <a:rPr lang="hu-HU" dirty="0" smtClean="0"/>
              <a:t>Embargó</a:t>
            </a:r>
          </a:p>
          <a:p>
            <a:pPr lvl="2" eaLnBrk="1" hangingPunct="1"/>
            <a:endParaRPr lang="hu-HU" dirty="0" smtClean="0"/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Példa - Megjelenés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596" y="1142984"/>
            <a:ext cx="8286750" cy="4786312"/>
          </a:xfrm>
        </p:spPr>
        <p:txBody>
          <a:bodyPr/>
          <a:lstStyle/>
          <a:p>
            <a:pPr eaLnBrk="1" hangingPunct="1"/>
            <a:r>
              <a:rPr lang="hu-HU" sz="2000" dirty="0" smtClean="0"/>
              <a:t>Néhány </a:t>
            </a:r>
            <a:r>
              <a:rPr lang="hu-HU" sz="2000" dirty="0" err="1" smtClean="0"/>
              <a:t>DSpace</a:t>
            </a:r>
            <a:r>
              <a:rPr lang="hu-HU" sz="2000" dirty="0" smtClean="0"/>
              <a:t> installáció:</a:t>
            </a:r>
            <a:endParaRPr lang="hu-HU" dirty="0" smtClean="0"/>
          </a:p>
          <a:p>
            <a:pPr eaLnBrk="1" hangingPunct="1">
              <a:buNone/>
            </a:pPr>
            <a:endParaRPr lang="en-GB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4500" t="8400" r="6000" b="4800"/>
          <a:stretch>
            <a:fillRect/>
          </a:stretch>
        </p:blipFill>
        <p:spPr bwMode="auto">
          <a:xfrm>
            <a:off x="142844" y="1571612"/>
            <a:ext cx="3025416" cy="1833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zövegdoboz 4"/>
          <p:cNvSpPr txBox="1"/>
          <p:nvPr/>
        </p:nvSpPr>
        <p:spPr>
          <a:xfrm>
            <a:off x="714348" y="3500438"/>
            <a:ext cx="2215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00" dirty="0" smtClean="0">
                <a:latin typeface="+mn-lt"/>
              </a:rPr>
              <a:t>Argentina</a:t>
            </a:r>
            <a:r>
              <a:rPr lang="hu-HU" sz="900" dirty="0" smtClean="0">
                <a:latin typeface="+mn-lt"/>
              </a:rPr>
              <a:t>, </a:t>
            </a:r>
            <a:r>
              <a:rPr lang="en-GB" sz="900" dirty="0" smtClean="0">
                <a:latin typeface="+mn-lt"/>
              </a:rPr>
              <a:t>Universidad </a:t>
            </a:r>
            <a:r>
              <a:rPr lang="en-GB" sz="900" dirty="0" err="1" smtClean="0">
                <a:latin typeface="+mn-lt"/>
              </a:rPr>
              <a:t>Nacional</a:t>
            </a:r>
            <a:r>
              <a:rPr lang="en-GB" sz="900" dirty="0" smtClean="0">
                <a:latin typeface="+mn-lt"/>
              </a:rPr>
              <a:t> de Rosario</a:t>
            </a:r>
            <a:endParaRPr lang="hu-HU" sz="900" dirty="0" smtClean="0">
              <a:latin typeface="+mn-lt"/>
            </a:endParaRPr>
          </a:p>
          <a:p>
            <a:pPr algn="ctr"/>
            <a:r>
              <a:rPr lang="en-GB" sz="900" dirty="0" smtClean="0">
                <a:latin typeface="+mn-lt"/>
                <a:hlinkClick r:id="rId4"/>
              </a:rPr>
              <a:t>http://rephip.unr.edu.ar/</a:t>
            </a:r>
            <a:endParaRPr lang="en-GB" sz="900" dirty="0"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t="8400" r="21750" b="4800"/>
          <a:stretch>
            <a:fillRect/>
          </a:stretch>
        </p:blipFill>
        <p:spPr bwMode="auto">
          <a:xfrm>
            <a:off x="3071802" y="4000504"/>
            <a:ext cx="2643206" cy="1832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zövegdoboz 6"/>
          <p:cNvSpPr txBox="1"/>
          <p:nvPr/>
        </p:nvSpPr>
        <p:spPr>
          <a:xfrm>
            <a:off x="2928926" y="5857892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00" dirty="0" smtClean="0">
                <a:latin typeface="+mn-lt"/>
              </a:rPr>
              <a:t>Greece</a:t>
            </a:r>
            <a:r>
              <a:rPr lang="hu-HU" sz="900" dirty="0" smtClean="0">
                <a:latin typeface="+mn-lt"/>
              </a:rPr>
              <a:t>, </a:t>
            </a:r>
            <a:r>
              <a:rPr lang="en-GB" sz="900" dirty="0" smtClean="0">
                <a:latin typeface="+mn-lt"/>
              </a:rPr>
              <a:t>National Hellenic Research Foundation: </a:t>
            </a:r>
            <a:r>
              <a:rPr lang="hu-HU" sz="900" dirty="0" err="1" smtClean="0">
                <a:latin typeface="+mn-lt"/>
              </a:rPr>
              <a:t>P</a:t>
            </a:r>
            <a:r>
              <a:rPr lang="en-GB" sz="900" dirty="0" err="1" smtClean="0">
                <a:latin typeface="+mn-lt"/>
              </a:rPr>
              <a:t>andektis</a:t>
            </a:r>
            <a:endParaRPr lang="hu-HU" sz="900" dirty="0" smtClean="0">
              <a:latin typeface="+mn-lt"/>
            </a:endParaRPr>
          </a:p>
          <a:p>
            <a:pPr algn="ctr"/>
            <a:r>
              <a:rPr lang="en-GB" sz="900" dirty="0" smtClean="0">
                <a:latin typeface="+mn-lt"/>
                <a:hlinkClick r:id="rId6"/>
              </a:rPr>
              <a:t>http://pandektis.ekt.gr/</a:t>
            </a:r>
            <a:r>
              <a:rPr lang="hu-HU" sz="900" dirty="0" err="1" smtClean="0">
                <a:latin typeface="+mn-lt"/>
                <a:hlinkClick r:id="rId6"/>
              </a:rPr>
              <a:t>dspace</a:t>
            </a:r>
            <a:endParaRPr lang="hu-HU" sz="900" dirty="0" smtClean="0">
              <a:latin typeface="+mn-lt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 t="7200" r="2250" b="4800"/>
          <a:stretch>
            <a:fillRect/>
          </a:stretch>
        </p:blipFill>
        <p:spPr bwMode="auto">
          <a:xfrm>
            <a:off x="142844" y="4071943"/>
            <a:ext cx="2793217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Szövegdoboz 8"/>
          <p:cNvSpPr txBox="1"/>
          <p:nvPr/>
        </p:nvSpPr>
        <p:spPr>
          <a:xfrm>
            <a:off x="357158" y="5715016"/>
            <a:ext cx="2255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00" dirty="0" smtClean="0">
                <a:latin typeface="+mn-lt"/>
              </a:rPr>
              <a:t>Canada</a:t>
            </a:r>
            <a:r>
              <a:rPr lang="hu-HU" sz="900" dirty="0" smtClean="0">
                <a:latin typeface="+mn-lt"/>
              </a:rPr>
              <a:t>, </a:t>
            </a:r>
            <a:r>
              <a:rPr lang="en-GB" sz="900" dirty="0" smtClean="0">
                <a:latin typeface="+mn-lt"/>
              </a:rPr>
              <a:t>Athabasca University</a:t>
            </a:r>
            <a:endParaRPr lang="hu-HU" sz="900" dirty="0" smtClean="0">
              <a:latin typeface="+mn-lt"/>
            </a:endParaRPr>
          </a:p>
          <a:p>
            <a:pPr algn="ctr"/>
            <a:r>
              <a:rPr lang="en-GB" sz="900" u="sng" dirty="0" smtClean="0">
                <a:latin typeface="+mn-lt"/>
                <a:hlinkClick r:id="rId8"/>
              </a:rPr>
              <a:t>http://auspace.athabascau.ca:8080/dspace/</a:t>
            </a:r>
            <a:endParaRPr lang="en-GB" sz="900" dirty="0">
              <a:latin typeface="+mn-lt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 cstate="print"/>
          <a:srcRect l="9000" t="8400" r="10500" b="4800"/>
          <a:stretch>
            <a:fillRect/>
          </a:stretch>
        </p:blipFill>
        <p:spPr bwMode="auto">
          <a:xfrm>
            <a:off x="3286116" y="1571612"/>
            <a:ext cx="2650119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Szövegdoboz 10"/>
          <p:cNvSpPr txBox="1"/>
          <p:nvPr/>
        </p:nvSpPr>
        <p:spPr>
          <a:xfrm>
            <a:off x="3786182" y="3429000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00" dirty="0" smtClean="0">
                <a:latin typeface="+mn-lt"/>
              </a:rPr>
              <a:t>Australia</a:t>
            </a:r>
            <a:r>
              <a:rPr lang="hu-HU" sz="900" dirty="0" smtClean="0">
                <a:latin typeface="+mn-lt"/>
              </a:rPr>
              <a:t>, </a:t>
            </a:r>
            <a:r>
              <a:rPr lang="en-GB" sz="900" dirty="0" smtClean="0">
                <a:latin typeface="+mn-lt"/>
              </a:rPr>
              <a:t>University of Technology, Sydney</a:t>
            </a:r>
            <a:endParaRPr lang="hu-HU" sz="900" dirty="0" smtClean="0">
              <a:latin typeface="+mn-lt"/>
            </a:endParaRPr>
          </a:p>
          <a:p>
            <a:pPr algn="ctr"/>
            <a:r>
              <a:rPr lang="en-GB" sz="900" u="sng" dirty="0" smtClean="0">
                <a:latin typeface="+mn-lt"/>
                <a:hlinkClick r:id="rId10"/>
              </a:rPr>
              <a:t>http://epress.lib.uts.edu.au/dspace/</a:t>
            </a:r>
            <a:endParaRPr lang="en-GB" sz="900" dirty="0">
              <a:latin typeface="+mn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/>
          <a:srcRect t="8400" r="2250" b="4800"/>
          <a:stretch>
            <a:fillRect/>
          </a:stretch>
        </p:blipFill>
        <p:spPr bwMode="auto">
          <a:xfrm>
            <a:off x="6000760" y="1643050"/>
            <a:ext cx="3011989" cy="1671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6643702" y="3357562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+mn-lt"/>
              </a:rPr>
              <a:t>Soros Network Archival Portal</a:t>
            </a:r>
            <a:r>
              <a:rPr lang="hu-HU" sz="900" dirty="0" smtClean="0">
                <a:latin typeface="+mn-lt"/>
              </a:rPr>
              <a:t> (CEU)</a:t>
            </a:r>
          </a:p>
          <a:p>
            <a:r>
              <a:rPr lang="en-GB" sz="900" dirty="0" smtClean="0">
                <a:latin typeface="+mn-lt"/>
                <a:hlinkClick r:id="rId12"/>
              </a:rPr>
              <a:t>http://snap.archivum.ws/dspace/</a:t>
            </a:r>
            <a:endParaRPr lang="en-GB" sz="900" dirty="0">
              <a:latin typeface="+mn-lt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 cstate="print"/>
          <a:srcRect t="8400" b="10800"/>
          <a:stretch>
            <a:fillRect/>
          </a:stretch>
        </p:blipFill>
        <p:spPr bwMode="auto">
          <a:xfrm>
            <a:off x="5876945" y="4071942"/>
            <a:ext cx="3124211" cy="157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Szövegdoboz 16"/>
          <p:cNvSpPr txBox="1"/>
          <p:nvPr/>
        </p:nvSpPr>
        <p:spPr>
          <a:xfrm>
            <a:off x="6429388" y="5572140"/>
            <a:ext cx="2140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00" dirty="0" smtClean="0">
                <a:latin typeface="+mn-lt"/>
              </a:rPr>
              <a:t>United </a:t>
            </a:r>
            <a:r>
              <a:rPr lang="en-GB" sz="900" dirty="0" err="1" smtClean="0">
                <a:latin typeface="+mn-lt"/>
              </a:rPr>
              <a:t>KingdomI</a:t>
            </a:r>
            <a:r>
              <a:rPr lang="hu-HU" sz="900" dirty="0" smtClean="0">
                <a:latin typeface="+mn-lt"/>
              </a:rPr>
              <a:t>, </a:t>
            </a:r>
            <a:r>
              <a:rPr lang="en-GB" sz="900" dirty="0" err="1" smtClean="0">
                <a:latin typeface="+mn-lt"/>
              </a:rPr>
              <a:t>mperial</a:t>
            </a:r>
            <a:r>
              <a:rPr lang="en-GB" sz="900" dirty="0" smtClean="0">
                <a:latin typeface="+mn-lt"/>
              </a:rPr>
              <a:t> College London</a:t>
            </a:r>
            <a:endParaRPr lang="hu-HU" sz="900" dirty="0" smtClean="0">
              <a:latin typeface="+mn-lt"/>
            </a:endParaRPr>
          </a:p>
          <a:p>
            <a:pPr algn="ctr"/>
            <a:r>
              <a:rPr lang="en-GB" sz="900" u="sng" dirty="0" smtClean="0">
                <a:latin typeface="+mn-lt"/>
                <a:hlinkClick r:id="rId14"/>
              </a:rPr>
              <a:t>http://spiral.imperial.ac.uk/</a:t>
            </a:r>
            <a:endParaRPr lang="en-GB" sz="9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/>
          <a:srcRect t="9600" r="1500" b="3600"/>
          <a:stretch>
            <a:fillRect/>
          </a:stretch>
        </p:blipFill>
        <p:spPr bwMode="auto">
          <a:xfrm>
            <a:off x="4071934" y="2214554"/>
            <a:ext cx="4923895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Példa - DEA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596" y="1357298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DEA (Debreceni Egyetem elektronikus Archívuma)</a:t>
            </a:r>
          </a:p>
          <a:p>
            <a:pPr lvl="1" eaLnBrk="1" hangingPunct="1"/>
            <a:r>
              <a:rPr lang="hu-HU" sz="2400" dirty="0" smtClean="0"/>
              <a:t>Intézményi </a:t>
            </a:r>
            <a:br>
              <a:rPr lang="hu-HU" sz="2400" dirty="0" smtClean="0"/>
            </a:br>
            <a:r>
              <a:rPr lang="hu-HU" sz="2400" dirty="0" err="1" smtClean="0"/>
              <a:t>repozitórium</a:t>
            </a:r>
            <a:endParaRPr lang="hu-HU" sz="2400" dirty="0" smtClean="0"/>
          </a:p>
          <a:p>
            <a:pPr lvl="1" eaLnBrk="1" hangingPunct="1"/>
            <a:r>
              <a:rPr lang="hu-HU" sz="2400" dirty="0" smtClean="0"/>
              <a:t>Tárolt </a:t>
            </a:r>
            <a:br>
              <a:rPr lang="hu-HU" sz="2400" dirty="0" smtClean="0"/>
            </a:br>
            <a:r>
              <a:rPr lang="hu-HU" sz="2400" dirty="0" smtClean="0"/>
              <a:t>dokumentumtípusok</a:t>
            </a:r>
          </a:p>
          <a:p>
            <a:pPr lvl="2" eaLnBrk="1" hangingPunct="1"/>
            <a:r>
              <a:rPr lang="hu-HU" sz="2000" dirty="0" smtClean="0"/>
              <a:t>Doktori disszertációk</a:t>
            </a:r>
          </a:p>
          <a:p>
            <a:pPr lvl="2" eaLnBrk="1" hangingPunct="1"/>
            <a:r>
              <a:rPr lang="hu-HU" sz="2000" dirty="0" smtClean="0"/>
              <a:t>Szakdolgozatok</a:t>
            </a:r>
          </a:p>
          <a:p>
            <a:pPr lvl="2" eaLnBrk="1" hangingPunct="1"/>
            <a:r>
              <a:rPr lang="hu-HU" sz="2000" dirty="0" smtClean="0"/>
              <a:t>Oktatási segédanyagok</a:t>
            </a:r>
          </a:p>
          <a:p>
            <a:pPr lvl="2" eaLnBrk="1" hangingPunct="1"/>
            <a:r>
              <a:rPr lang="hu-HU" sz="2000" dirty="0" smtClean="0"/>
              <a:t>Digitalizált anyagok </a:t>
            </a:r>
            <a:br>
              <a:rPr lang="hu-HU" sz="2000" dirty="0" smtClean="0"/>
            </a:br>
            <a:r>
              <a:rPr lang="hu-HU" sz="2000" dirty="0" smtClean="0"/>
              <a:t>(könyvek, képek, …)</a:t>
            </a:r>
          </a:p>
          <a:p>
            <a:pPr lvl="2" eaLnBrk="1" hangingPunct="1"/>
            <a:r>
              <a:rPr lang="hu-HU" sz="2000" dirty="0" smtClean="0"/>
              <a:t>Publikációk</a:t>
            </a:r>
          </a:p>
          <a:p>
            <a:pPr lvl="2" eaLnBrk="1" hangingPunct="1"/>
            <a:r>
              <a:rPr lang="hu-HU" sz="2000" dirty="0" smtClean="0"/>
              <a:t>Könyvborítók</a:t>
            </a:r>
            <a:endParaRPr lang="hu-HU" dirty="0" smtClean="0"/>
          </a:p>
          <a:p>
            <a:pPr lvl="1"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Példa - DEA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DEA feladatai</a:t>
            </a:r>
          </a:p>
          <a:p>
            <a:pPr lvl="1" eaLnBrk="1" hangingPunct="1"/>
            <a:r>
              <a:rPr lang="hu-HU" sz="2400" dirty="0" smtClean="0"/>
              <a:t>Dokumentumok on-line szolgáltatása</a:t>
            </a:r>
          </a:p>
          <a:p>
            <a:pPr lvl="1" eaLnBrk="1" hangingPunct="1"/>
            <a:r>
              <a:rPr lang="hu-HU" sz="2400" dirty="0" smtClean="0"/>
              <a:t>Archiválás</a:t>
            </a:r>
          </a:p>
          <a:p>
            <a:pPr lvl="1" eaLnBrk="1" hangingPunct="1"/>
            <a:r>
              <a:rPr lang="hu-HU" sz="2400" dirty="0" smtClean="0"/>
              <a:t>Ráépülő szolgáltatások</a:t>
            </a:r>
          </a:p>
          <a:p>
            <a:pPr lvl="2" eaLnBrk="1" hangingPunct="1"/>
            <a:r>
              <a:rPr lang="hu-HU" sz="2000" dirty="0" smtClean="0"/>
              <a:t>Publikációs Adatbázis </a:t>
            </a:r>
          </a:p>
          <a:p>
            <a:pPr lvl="3" eaLnBrk="1" hangingPunct="1"/>
            <a:r>
              <a:rPr lang="hu-HU" sz="1800" dirty="0" smtClean="0">
                <a:hlinkClick r:id="rId3"/>
              </a:rPr>
              <a:t>http://ebib.unideb.hu</a:t>
            </a:r>
            <a:endParaRPr lang="hu-HU" sz="1800" dirty="0" smtClean="0"/>
          </a:p>
          <a:p>
            <a:pPr lvl="2" eaLnBrk="1" hangingPunct="1"/>
            <a:r>
              <a:rPr lang="hu-HU" sz="2000" dirty="0" smtClean="0"/>
              <a:t>Tandem</a:t>
            </a:r>
          </a:p>
          <a:p>
            <a:pPr lvl="3" eaLnBrk="1" hangingPunct="1"/>
            <a:r>
              <a:rPr lang="hu-HU" sz="1800" dirty="0" smtClean="0">
                <a:hlinkClick r:id="rId4"/>
              </a:rPr>
              <a:t>http://tandem.lib.unideb.hu</a:t>
            </a:r>
            <a:endParaRPr lang="hu-HU" sz="1800" dirty="0" smtClean="0"/>
          </a:p>
          <a:p>
            <a:pPr lvl="2" eaLnBrk="1" hangingPunct="1"/>
            <a:r>
              <a:rPr lang="hu-HU" sz="2000" dirty="0" smtClean="0"/>
              <a:t>Könyvborítók</a:t>
            </a:r>
          </a:p>
          <a:p>
            <a:pPr lvl="3" eaLnBrk="1" hangingPunct="1"/>
            <a:r>
              <a:rPr lang="hu-HU" sz="1800" dirty="0" smtClean="0">
                <a:hlinkClick r:id="rId5"/>
              </a:rPr>
              <a:t>http://webpac.lib.unideb.hu:8082/WebPac/CorvinaWeb</a:t>
            </a:r>
            <a:endParaRPr lang="hu-HU" sz="1800" dirty="0" smtClean="0"/>
          </a:p>
          <a:p>
            <a:pPr lvl="1" eaLnBrk="1" hangingPunct="1"/>
            <a:r>
              <a:rPr lang="hu-HU" sz="2400" dirty="0" smtClean="0"/>
              <a:t>Elérhetőség</a:t>
            </a:r>
          </a:p>
          <a:p>
            <a:pPr lvl="2" eaLnBrk="1" hangingPunct="1"/>
            <a:r>
              <a:rPr lang="hu-HU" sz="2000" dirty="0" smtClean="0">
                <a:hlinkClick r:id="rId6"/>
              </a:rPr>
              <a:t>http://dea.lib.unideb.hu</a:t>
            </a:r>
            <a:endParaRPr lang="hu-HU" sz="2000" dirty="0" smtClean="0"/>
          </a:p>
          <a:p>
            <a:pPr lvl="2" eaLnBrk="1" hangingPunct="1"/>
            <a:endParaRPr lang="hu-HU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 t="9600" r="1500" b="3600"/>
          <a:stretch>
            <a:fillRect/>
          </a:stretch>
        </p:blipFill>
        <p:spPr bwMode="auto">
          <a:xfrm>
            <a:off x="5214942" y="2357430"/>
            <a:ext cx="3500462" cy="2333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Példa - PEER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PEER (</a:t>
            </a:r>
            <a:r>
              <a:rPr lang="en-GB" sz="2600" dirty="0" smtClean="0"/>
              <a:t>Publishing and the Ecology of European Research</a:t>
            </a:r>
            <a:r>
              <a:rPr lang="hu-HU" dirty="0" smtClean="0"/>
              <a:t>)</a:t>
            </a:r>
          </a:p>
          <a:p>
            <a:pPr lvl="1" eaLnBrk="1" hangingPunct="1"/>
            <a:r>
              <a:rPr lang="hu-HU" dirty="0" err="1" smtClean="0"/>
              <a:t>SWORD-ra</a:t>
            </a:r>
            <a:r>
              <a:rPr lang="hu-HU" dirty="0" smtClean="0"/>
              <a:t> épülő szolgáltatás</a:t>
            </a:r>
          </a:p>
          <a:p>
            <a:pPr lvl="1" eaLnBrk="1" hangingPunct="1">
              <a:buNone/>
            </a:pPr>
            <a:r>
              <a:rPr lang="hu-HU" dirty="0" smtClean="0"/>
              <a:t> </a:t>
            </a:r>
            <a:endParaRPr lang="en-GB" dirty="0" smtClean="0"/>
          </a:p>
        </p:txBody>
      </p:sp>
      <p:sp>
        <p:nvSpPr>
          <p:cNvPr id="4" name="Rectangle 3"/>
          <p:cNvSpPr/>
          <p:nvPr/>
        </p:nvSpPr>
        <p:spPr>
          <a:xfrm>
            <a:off x="285720" y="2643182"/>
            <a:ext cx="2643206" cy="12858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 smtClean="0"/>
              <a:t>Kiadó</a:t>
            </a:r>
            <a:r>
              <a:rPr lang="en-GB" dirty="0" smtClean="0"/>
              <a:t> </a:t>
            </a:r>
            <a:endParaRPr lang="hu-HU" dirty="0" smtClean="0"/>
          </a:p>
          <a:p>
            <a:pPr>
              <a:defRPr/>
            </a:pPr>
            <a:r>
              <a:rPr lang="hu-HU" sz="1600" dirty="0" smtClean="0"/>
              <a:t>Kiadó elküldi a publikációk </a:t>
            </a:r>
            <a:r>
              <a:rPr lang="hu-HU" sz="1600" dirty="0" err="1" smtClean="0"/>
              <a:t>metaadatait</a:t>
            </a:r>
            <a:r>
              <a:rPr lang="hu-HU" sz="1600" dirty="0" smtClean="0"/>
              <a:t> és a teljes szöveg egy részét</a:t>
            </a:r>
            <a:endParaRPr lang="en-GB" sz="1600" dirty="0"/>
          </a:p>
        </p:txBody>
      </p:sp>
      <p:sp>
        <p:nvSpPr>
          <p:cNvPr id="5" name="Rectangle 3"/>
          <p:cNvSpPr/>
          <p:nvPr/>
        </p:nvSpPr>
        <p:spPr>
          <a:xfrm>
            <a:off x="3286116" y="2643182"/>
            <a:ext cx="2643206" cy="12858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 smtClean="0"/>
              <a:t>Szerző</a:t>
            </a:r>
            <a:r>
              <a:rPr lang="en-GB" dirty="0" smtClean="0"/>
              <a:t> </a:t>
            </a:r>
            <a:endParaRPr lang="hu-HU" dirty="0" smtClean="0"/>
          </a:p>
          <a:p>
            <a:pPr>
              <a:defRPr/>
            </a:pPr>
            <a:r>
              <a:rPr lang="hu-HU" sz="1600" dirty="0" smtClean="0"/>
              <a:t>A szerző feltölti a publikációját és minimális mennyiségű </a:t>
            </a:r>
            <a:r>
              <a:rPr lang="hu-HU" sz="1600" dirty="0" err="1" smtClean="0"/>
              <a:t>metaadatot</a:t>
            </a:r>
            <a:r>
              <a:rPr lang="hu-HU" sz="1600" dirty="0" smtClean="0"/>
              <a:t> egy weboldalon keresztül</a:t>
            </a:r>
            <a:endParaRPr lang="en-GB" sz="1600" dirty="0"/>
          </a:p>
        </p:txBody>
      </p:sp>
      <p:sp>
        <p:nvSpPr>
          <p:cNvPr id="6" name="Rectangle 3"/>
          <p:cNvSpPr/>
          <p:nvPr/>
        </p:nvSpPr>
        <p:spPr>
          <a:xfrm>
            <a:off x="1643042" y="4786322"/>
            <a:ext cx="2643206" cy="12858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 smtClean="0"/>
              <a:t>PEER </a:t>
            </a:r>
            <a:r>
              <a:rPr lang="hu-HU" dirty="0" err="1" smtClean="0"/>
              <a:t>Depo</a:t>
            </a:r>
            <a:endParaRPr lang="hu-HU" dirty="0" smtClean="0"/>
          </a:p>
          <a:p>
            <a:pPr>
              <a:defRPr/>
            </a:pPr>
            <a:r>
              <a:rPr lang="hu-HU" sz="1600" dirty="0" smtClean="0"/>
              <a:t>Szerzői és kiadói adatok esetleges összerendelése</a:t>
            </a:r>
          </a:p>
          <a:p>
            <a:pPr>
              <a:defRPr/>
            </a:pPr>
            <a:r>
              <a:rPr lang="hu-HU" sz="1600" dirty="0" smtClean="0"/>
              <a:t>Adatok továbbadás </a:t>
            </a:r>
            <a:r>
              <a:rPr lang="hu-HU" sz="1600" dirty="0" err="1" smtClean="0"/>
              <a:t>SWORD-on</a:t>
            </a:r>
            <a:r>
              <a:rPr lang="hu-HU" sz="1600" dirty="0" smtClean="0"/>
              <a:t> keresztül</a:t>
            </a:r>
            <a:endParaRPr lang="en-GB" sz="1600" dirty="0"/>
          </a:p>
        </p:txBody>
      </p:sp>
      <p:sp>
        <p:nvSpPr>
          <p:cNvPr id="7" name="Rectangle 3"/>
          <p:cNvSpPr/>
          <p:nvPr/>
        </p:nvSpPr>
        <p:spPr>
          <a:xfrm>
            <a:off x="6072198" y="4357694"/>
            <a:ext cx="2643206" cy="12858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 err="1" smtClean="0"/>
              <a:t>Repozitóriumok</a:t>
            </a:r>
            <a:endParaRPr lang="hu-HU" dirty="0" smtClean="0"/>
          </a:p>
          <a:p>
            <a:pPr>
              <a:defRPr/>
            </a:pPr>
            <a:r>
              <a:rPr lang="hu-HU" sz="1600" dirty="0" smtClean="0"/>
              <a:t>Az adatok a PEER </a:t>
            </a:r>
            <a:r>
              <a:rPr lang="hu-HU" sz="1600" dirty="0" err="1" smtClean="0"/>
              <a:t>Depo-ból</a:t>
            </a:r>
            <a:r>
              <a:rPr lang="hu-HU" sz="1600" dirty="0" smtClean="0"/>
              <a:t> egyszerre kerülnek át szános adattárba a </a:t>
            </a:r>
            <a:r>
              <a:rPr lang="hu-HU" sz="1600" dirty="0" err="1" smtClean="0"/>
              <a:t>SWORD-nak</a:t>
            </a:r>
            <a:r>
              <a:rPr lang="hu-HU" sz="1600" dirty="0" smtClean="0"/>
              <a:t> köszönhetően</a:t>
            </a:r>
            <a:endParaRPr lang="en-GB" sz="1600" dirty="0"/>
          </a:p>
        </p:txBody>
      </p:sp>
      <p:sp>
        <p:nvSpPr>
          <p:cNvPr id="8" name="Szövegdoboz 7"/>
          <p:cNvSpPr txBox="1"/>
          <p:nvPr/>
        </p:nvSpPr>
        <p:spPr>
          <a:xfrm>
            <a:off x="5572132" y="5643578"/>
            <a:ext cx="34451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dirty="0" smtClean="0">
                <a:hlinkClick r:id="rId3"/>
              </a:rPr>
              <a:t>http://ganymedes.unideb.hu:8080/udpeer</a:t>
            </a:r>
            <a:endParaRPr lang="hu-HU" sz="1400" dirty="0" smtClean="0"/>
          </a:p>
        </p:txBody>
      </p:sp>
      <p:cxnSp>
        <p:nvCxnSpPr>
          <p:cNvPr id="10" name="Szögletes összekötő 9"/>
          <p:cNvCxnSpPr/>
          <p:nvPr/>
        </p:nvCxnSpPr>
        <p:spPr>
          <a:xfrm rot="16200000" flipH="1">
            <a:off x="1571604" y="3929066"/>
            <a:ext cx="857256" cy="85725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zögletes összekötő 12"/>
          <p:cNvCxnSpPr/>
          <p:nvPr/>
        </p:nvCxnSpPr>
        <p:spPr>
          <a:xfrm rot="5400000">
            <a:off x="3393273" y="4036223"/>
            <a:ext cx="785818" cy="71438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zögletes összekötő 17"/>
          <p:cNvCxnSpPr/>
          <p:nvPr/>
        </p:nvCxnSpPr>
        <p:spPr>
          <a:xfrm flipV="1">
            <a:off x="4286248" y="4857760"/>
            <a:ext cx="1714512" cy="57150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zövegdoboz 21"/>
          <p:cNvSpPr txBox="1"/>
          <p:nvPr/>
        </p:nvSpPr>
        <p:spPr>
          <a:xfrm>
            <a:off x="4572000" y="5000636"/>
            <a:ext cx="1143008" cy="261610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  <a:alpha val="3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hu-HU" sz="1100" dirty="0" smtClean="0">
                <a:latin typeface="+mn-lt"/>
              </a:rPr>
              <a:t>SWORD  csomag</a:t>
            </a:r>
            <a:endParaRPr lang="en-GB" sz="11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5" y="4429125"/>
            <a:ext cx="8858250" cy="714375"/>
          </a:xfrm>
        </p:spPr>
        <p:txBody>
          <a:bodyPr/>
          <a:lstStyle/>
          <a:p>
            <a:pPr eaLnBrk="1" hangingPunct="1"/>
            <a:r>
              <a:rPr lang="hu-HU" dirty="0" smtClean="0"/>
              <a:t>Gyakorlati rész</a:t>
            </a:r>
            <a:endParaRPr lang="en-GB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42875" y="5500688"/>
            <a:ext cx="8858250" cy="1214437"/>
          </a:xfrm>
        </p:spPr>
        <p:txBody>
          <a:bodyPr/>
          <a:lstStyle/>
          <a:p>
            <a:pPr eaLnBrk="1" hangingPunct="1"/>
            <a:r>
              <a:rPr lang="en-US" dirty="0" err="1" smtClean="0"/>
              <a:t>Megosztás</a:t>
            </a:r>
            <a:r>
              <a:rPr lang="en-US" dirty="0" smtClean="0"/>
              <a:t>? </a:t>
            </a:r>
            <a:r>
              <a:rPr lang="en-US" dirty="0" err="1" smtClean="0"/>
              <a:t>Megszorzás</a:t>
            </a:r>
            <a:r>
              <a:rPr lang="en-US" dirty="0" smtClean="0"/>
              <a:t>! </a:t>
            </a:r>
            <a:endParaRPr lang="hu-HU" dirty="0" smtClean="0"/>
          </a:p>
          <a:p>
            <a:pPr eaLnBrk="1" hangingPunct="1"/>
            <a:r>
              <a:rPr lang="en-US" dirty="0" err="1" smtClean="0"/>
              <a:t>Honosított</a:t>
            </a:r>
            <a:r>
              <a:rPr lang="en-US" dirty="0" smtClean="0"/>
              <a:t> </a:t>
            </a:r>
            <a:r>
              <a:rPr lang="en-US" dirty="0" err="1" smtClean="0"/>
              <a:t>szabad</a:t>
            </a:r>
            <a:r>
              <a:rPr lang="en-US" dirty="0" smtClean="0"/>
              <a:t> </a:t>
            </a:r>
            <a:r>
              <a:rPr lang="en-US" dirty="0" err="1" smtClean="0"/>
              <a:t>repozitórium</a:t>
            </a:r>
            <a:r>
              <a:rPr lang="en-US" dirty="0" smtClean="0"/>
              <a:t> </a:t>
            </a:r>
            <a:r>
              <a:rPr lang="en-US" dirty="0" err="1" smtClean="0"/>
              <a:t>szoftverek</a:t>
            </a:r>
            <a:r>
              <a:rPr lang="en-US" dirty="0" smtClean="0"/>
              <a:t>: </a:t>
            </a:r>
            <a:r>
              <a:rPr lang="en-US" dirty="0" err="1" smtClean="0"/>
              <a:t>EPrints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Dspace</a:t>
            </a:r>
            <a:endParaRPr lang="hu-HU" dirty="0" smtClean="0"/>
          </a:p>
          <a:p>
            <a:pPr eaLnBrk="1" hangingPunct="1"/>
            <a:endParaRPr lang="hu-HU" sz="1400" dirty="0" smtClean="0"/>
          </a:p>
          <a:p>
            <a:pPr eaLnBrk="1" hangingPunct="1"/>
            <a:r>
              <a:rPr lang="hu-HU" dirty="0" smtClean="0"/>
              <a:t>Harangi Gabriella – Debreceni Egyetem Egyetemi és Nemzeti Könyvtár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Telepítés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smtClean="0"/>
              <a:t>Előfeltételek </a:t>
            </a:r>
            <a:r>
              <a:rPr lang="hu-HU" sz="2400" dirty="0" smtClean="0"/>
              <a:t>telepítése</a:t>
            </a:r>
            <a:r>
              <a:rPr lang="en-GB" sz="2400" dirty="0" smtClean="0"/>
              <a:t>:</a:t>
            </a:r>
            <a:endParaRPr lang="en-GB" sz="2400" dirty="0" smtClean="0"/>
          </a:p>
          <a:p>
            <a:pPr lvl="1"/>
            <a:r>
              <a:rPr lang="en-US" sz="2000" dirty="0" smtClean="0"/>
              <a:t>Java </a:t>
            </a:r>
            <a:r>
              <a:rPr lang="en-US" sz="2000" dirty="0" err="1" smtClean="0"/>
              <a:t>telepítés</a:t>
            </a:r>
            <a:r>
              <a:rPr lang="hu-HU" sz="2000" dirty="0" smtClean="0"/>
              <a:t>e</a:t>
            </a:r>
          </a:p>
          <a:p>
            <a:pPr lvl="2"/>
            <a:r>
              <a:rPr lang="en-US" sz="1400" dirty="0" err="1" smtClean="0"/>
              <a:t>sudo</a:t>
            </a:r>
            <a:r>
              <a:rPr lang="en-US" sz="1400" dirty="0" smtClean="0"/>
              <a:t> </a:t>
            </a:r>
            <a:r>
              <a:rPr lang="en-US" sz="1400" dirty="0" smtClean="0"/>
              <a:t>apt-get install </a:t>
            </a:r>
            <a:r>
              <a:rPr lang="en-US" sz="1400" dirty="0" smtClean="0"/>
              <a:t>sun-java6-jdk</a:t>
            </a:r>
            <a:endParaRPr lang="en-GB" sz="1400" dirty="0" smtClean="0"/>
          </a:p>
          <a:p>
            <a:pPr lvl="1"/>
            <a:r>
              <a:rPr lang="en-US" sz="2000" dirty="0" smtClean="0"/>
              <a:t>Ant </a:t>
            </a:r>
            <a:r>
              <a:rPr lang="en-US" sz="2000" dirty="0" err="1" smtClean="0"/>
              <a:t>telepítése</a:t>
            </a:r>
            <a:endParaRPr lang="hu-HU" sz="2000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smtClean="0"/>
              <a:t>apt-get install ant </a:t>
            </a:r>
            <a:r>
              <a:rPr lang="en-US" sz="1600" dirty="0" err="1" smtClean="0"/>
              <a:t>ant</a:t>
            </a:r>
            <a:r>
              <a:rPr lang="en-US" sz="1600" dirty="0" smtClean="0"/>
              <a:t>-optional</a:t>
            </a:r>
            <a:endParaRPr lang="en-GB" sz="1600" dirty="0" smtClean="0"/>
          </a:p>
          <a:p>
            <a:pPr lvl="1"/>
            <a:r>
              <a:rPr lang="en-US" sz="2000" dirty="0" smtClean="0"/>
              <a:t>Maven </a:t>
            </a:r>
            <a:r>
              <a:rPr lang="en-US" sz="2000" dirty="0" err="1" smtClean="0"/>
              <a:t>telepítése</a:t>
            </a:r>
            <a:endParaRPr lang="hu-HU" sz="2000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smtClean="0"/>
              <a:t>apt-get install </a:t>
            </a:r>
            <a:r>
              <a:rPr lang="en-US" sz="1600" dirty="0" smtClean="0"/>
              <a:t>maven2</a:t>
            </a:r>
            <a:endParaRPr lang="en-GB" sz="1600" dirty="0" smtClean="0"/>
          </a:p>
          <a:p>
            <a:pPr lvl="1"/>
            <a:r>
              <a:rPr lang="en-US" sz="2000" dirty="0" err="1" smtClean="0"/>
              <a:t>PostgreSQL</a:t>
            </a:r>
            <a:r>
              <a:rPr lang="en-US" sz="2000" dirty="0" smtClean="0"/>
              <a:t> </a:t>
            </a:r>
            <a:r>
              <a:rPr lang="en-US" sz="2000" dirty="0" err="1" smtClean="0"/>
              <a:t>telepítése</a:t>
            </a:r>
            <a:endParaRPr lang="hu-HU" sz="2000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smtClean="0"/>
              <a:t>apt-get install </a:t>
            </a:r>
            <a:r>
              <a:rPr lang="en-US" sz="1600" dirty="0" err="1" smtClean="0"/>
              <a:t>postgresql</a:t>
            </a:r>
            <a:r>
              <a:rPr lang="en-US" sz="1600" dirty="0" smtClean="0"/>
              <a:t> </a:t>
            </a:r>
            <a:r>
              <a:rPr lang="en-US" sz="1600" dirty="0" err="1" smtClean="0"/>
              <a:t>postgresql</a:t>
            </a:r>
            <a:r>
              <a:rPr lang="en-US" sz="1600" dirty="0" smtClean="0"/>
              <a:t>-client </a:t>
            </a:r>
            <a:r>
              <a:rPr lang="en-US" sz="1600" dirty="0" err="1" smtClean="0"/>
              <a:t>postgresql-contrib</a:t>
            </a:r>
            <a:endParaRPr lang="hu-HU" sz="1600" dirty="0" smtClean="0"/>
          </a:p>
          <a:p>
            <a:pPr lvl="1"/>
            <a:r>
              <a:rPr lang="en-US" sz="2000" dirty="0" smtClean="0"/>
              <a:t>Tomcat </a:t>
            </a:r>
            <a:r>
              <a:rPr lang="en-US" sz="2000" dirty="0" err="1" smtClean="0"/>
              <a:t>telepítése</a:t>
            </a:r>
            <a:endParaRPr lang="hu-HU" sz="2000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err="1" smtClean="0"/>
              <a:t>cd</a:t>
            </a:r>
            <a:r>
              <a:rPr lang="en-US" sz="1600" dirty="0" smtClean="0"/>
              <a:t> /</a:t>
            </a:r>
            <a:r>
              <a:rPr lang="en-US" sz="1600" dirty="0" err="1" smtClean="0"/>
              <a:t>usr</a:t>
            </a:r>
            <a:r>
              <a:rPr lang="en-US" sz="1600" dirty="0" smtClean="0"/>
              <a:t>/local</a:t>
            </a:r>
            <a:endParaRPr lang="hu-HU" sz="1600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err="1" smtClean="0"/>
              <a:t>wget</a:t>
            </a:r>
            <a:r>
              <a:rPr lang="en-US" sz="1600" dirty="0" smtClean="0"/>
              <a:t> </a:t>
            </a:r>
            <a:r>
              <a:rPr lang="en-US" sz="1600" u="sng" dirty="0" smtClean="0">
                <a:hlinkClick r:id="rId3"/>
              </a:rPr>
              <a:t>http://</a:t>
            </a:r>
            <a:r>
              <a:rPr lang="en-US" sz="1600" u="sng" dirty="0" smtClean="0">
                <a:hlinkClick r:id="rId3"/>
              </a:rPr>
              <a:t>apache.hoxt.com/tomcat/tomcat-6/v6.0.20/bin/apache-tomcat-6.0.20.tar.gz</a:t>
            </a:r>
            <a:endParaRPr lang="hu-HU" sz="1600" u="sng" dirty="0" smtClean="0"/>
          </a:p>
          <a:p>
            <a:pPr lvl="2"/>
            <a:r>
              <a:rPr lang="en-US" sz="1600" dirty="0" err="1" smtClean="0"/>
              <a:t>sudo</a:t>
            </a:r>
            <a:r>
              <a:rPr lang="en-US" sz="1600" dirty="0" smtClean="0"/>
              <a:t> </a:t>
            </a:r>
            <a:r>
              <a:rPr lang="en-US" sz="1600" dirty="0" smtClean="0"/>
              <a:t>tar </a:t>
            </a:r>
            <a:r>
              <a:rPr lang="en-US" sz="1600" dirty="0" err="1" smtClean="0"/>
              <a:t>xvzf</a:t>
            </a:r>
            <a:r>
              <a:rPr lang="en-US" sz="1600" dirty="0" smtClean="0"/>
              <a:t> </a:t>
            </a:r>
            <a:r>
              <a:rPr lang="en-US" sz="1600" dirty="0" smtClean="0"/>
              <a:t>apache-tomcat-6.0.20.tar.gz</a:t>
            </a:r>
            <a:endParaRPr lang="hu-HU" sz="4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Telepítés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1800" dirty="0" smtClean="0"/>
              <a:t>Előfeltételek konfigurálása</a:t>
            </a:r>
            <a:r>
              <a:rPr lang="en-GB" sz="1800" dirty="0" smtClean="0"/>
              <a:t>:</a:t>
            </a:r>
          </a:p>
          <a:p>
            <a:pPr lvl="1" eaLnBrk="1" hangingPunct="1"/>
            <a:r>
              <a:rPr lang="hu-HU" sz="1600" dirty="0" err="1" smtClean="0"/>
              <a:t>PostgreSQL</a:t>
            </a:r>
            <a:endParaRPr lang="hu-HU" sz="1600" dirty="0" smtClean="0"/>
          </a:p>
          <a:p>
            <a:pPr lvl="2" eaLnBrk="1" hangingPunct="1"/>
            <a:r>
              <a:rPr lang="hu-HU" sz="1400" dirty="0" smtClean="0"/>
              <a:t>Beállítandó:</a:t>
            </a:r>
          </a:p>
          <a:p>
            <a:pPr lvl="3" eaLnBrk="1" hangingPunct="1"/>
            <a:r>
              <a:rPr lang="hu-HU" sz="1200" dirty="0" err="1" smtClean="0"/>
              <a:t>Postgres</a:t>
            </a:r>
            <a:r>
              <a:rPr lang="hu-HU" sz="1200" dirty="0" smtClean="0"/>
              <a:t> 7.x</a:t>
            </a:r>
          </a:p>
          <a:p>
            <a:pPr lvl="4" eaLnBrk="1" hangingPunct="1"/>
            <a:r>
              <a:rPr lang="hu-HU" sz="1100" dirty="0" err="1" smtClean="0">
                <a:latin typeface="Consolas" pitchFamily="49" charset="0"/>
              </a:rPr>
              <a:t>--enable-multibyte</a:t>
            </a:r>
            <a:r>
              <a:rPr lang="hu-HU" sz="1100" dirty="0" smtClean="0">
                <a:latin typeface="Consolas" pitchFamily="49" charset="0"/>
              </a:rPr>
              <a:t> </a:t>
            </a:r>
            <a:r>
              <a:rPr lang="hu-HU" sz="1100" dirty="0" err="1" smtClean="0">
                <a:latin typeface="Consolas" pitchFamily="49" charset="0"/>
              </a:rPr>
              <a:t>--enable-unicode</a:t>
            </a:r>
            <a:r>
              <a:rPr lang="hu-HU" sz="1100" dirty="0" smtClean="0">
                <a:latin typeface="Consolas" pitchFamily="49" charset="0"/>
              </a:rPr>
              <a:t> </a:t>
            </a:r>
            <a:r>
              <a:rPr lang="hu-HU" sz="1100" dirty="0" err="1" smtClean="0">
                <a:latin typeface="Consolas" pitchFamily="49" charset="0"/>
              </a:rPr>
              <a:t>--withjava</a:t>
            </a:r>
            <a:endParaRPr lang="hu-HU" sz="1100" dirty="0" smtClean="0">
              <a:latin typeface="Consolas" pitchFamily="49" charset="0"/>
            </a:endParaRPr>
          </a:p>
          <a:p>
            <a:pPr lvl="4" eaLnBrk="1" hangingPunct="1"/>
            <a:r>
              <a:rPr lang="hu-HU" sz="1200" dirty="0" err="1" smtClean="0"/>
              <a:t>postgresql.conf</a:t>
            </a:r>
            <a:r>
              <a:rPr lang="hu-HU" sz="1200" dirty="0" smtClean="0"/>
              <a:t> szerkesztése:          </a:t>
            </a:r>
            <a:r>
              <a:rPr lang="hu-HU" sz="1100" dirty="0" err="1" smtClean="0">
                <a:latin typeface="Consolas" pitchFamily="49" charset="0"/>
              </a:rPr>
              <a:t>tcpip</a:t>
            </a:r>
            <a:r>
              <a:rPr lang="hu-HU" sz="1100" dirty="0" smtClean="0">
                <a:latin typeface="Consolas" pitchFamily="49" charset="0"/>
              </a:rPr>
              <a:t>_</a:t>
            </a:r>
            <a:r>
              <a:rPr lang="hu-HU" sz="1100" dirty="0" err="1" smtClean="0">
                <a:latin typeface="Consolas" pitchFamily="49" charset="0"/>
              </a:rPr>
              <a:t>socket</a:t>
            </a:r>
            <a:r>
              <a:rPr lang="hu-HU" sz="1100" dirty="0" smtClean="0">
                <a:latin typeface="Consolas" pitchFamily="49" charset="0"/>
              </a:rPr>
              <a:t> = </a:t>
            </a:r>
            <a:r>
              <a:rPr lang="hu-HU" sz="1100" dirty="0" err="1" smtClean="0">
                <a:latin typeface="Consolas" pitchFamily="49" charset="0"/>
              </a:rPr>
              <a:t>true</a:t>
            </a:r>
            <a:endParaRPr lang="hu-HU" sz="1200" dirty="0" smtClean="0">
              <a:latin typeface="Consolas" pitchFamily="49" charset="0"/>
            </a:endParaRPr>
          </a:p>
          <a:p>
            <a:pPr lvl="3" eaLnBrk="1" hangingPunct="1"/>
            <a:r>
              <a:rPr lang="hu-HU" sz="1200" dirty="0" err="1" smtClean="0"/>
              <a:t>Posgres</a:t>
            </a:r>
            <a:r>
              <a:rPr lang="hu-HU" sz="1200" dirty="0" smtClean="0"/>
              <a:t> 8.0+</a:t>
            </a:r>
          </a:p>
          <a:p>
            <a:pPr lvl="4" eaLnBrk="1" hangingPunct="1"/>
            <a:r>
              <a:rPr lang="hu-HU" sz="1200" dirty="0" err="1" smtClean="0"/>
              <a:t>postgresql.conf</a:t>
            </a:r>
            <a:r>
              <a:rPr lang="hu-HU" sz="1200" dirty="0" smtClean="0"/>
              <a:t> szerkesztése           </a:t>
            </a:r>
            <a:r>
              <a:rPr lang="hu-HU" sz="1100" dirty="0" err="1" smtClean="0">
                <a:latin typeface="Consolas" pitchFamily="49" charset="0"/>
              </a:rPr>
              <a:t>listen</a:t>
            </a:r>
            <a:r>
              <a:rPr lang="hu-HU" sz="1100" dirty="0" smtClean="0">
                <a:latin typeface="Consolas" pitchFamily="49" charset="0"/>
              </a:rPr>
              <a:t>_</a:t>
            </a:r>
            <a:r>
              <a:rPr lang="hu-HU" sz="1100" dirty="0" err="1" smtClean="0">
                <a:latin typeface="Consolas" pitchFamily="49" charset="0"/>
              </a:rPr>
              <a:t>address</a:t>
            </a:r>
            <a:r>
              <a:rPr lang="hu-HU" sz="1100" dirty="0" smtClean="0">
                <a:latin typeface="Consolas" pitchFamily="49" charset="0"/>
              </a:rPr>
              <a:t> = ‘</a:t>
            </a:r>
            <a:r>
              <a:rPr lang="hu-HU" sz="1100" dirty="0" err="1" smtClean="0">
                <a:latin typeface="Consolas" pitchFamily="49" charset="0"/>
              </a:rPr>
              <a:t>localhost</a:t>
            </a:r>
            <a:r>
              <a:rPr lang="hu-HU" sz="1100" dirty="0" smtClean="0">
                <a:latin typeface="Consolas" pitchFamily="49" charset="0"/>
              </a:rPr>
              <a:t>’</a:t>
            </a:r>
            <a:endParaRPr lang="hu-HU" sz="1200" dirty="0" smtClean="0">
              <a:latin typeface="Consolas" pitchFamily="49" charset="0"/>
            </a:endParaRPr>
          </a:p>
          <a:p>
            <a:pPr lvl="4" eaLnBrk="1" hangingPunct="1"/>
            <a:r>
              <a:rPr lang="hu-HU" sz="1200" dirty="0" err="1" smtClean="0"/>
              <a:t>pg</a:t>
            </a:r>
            <a:r>
              <a:rPr lang="hu-HU" sz="1200" dirty="0" smtClean="0"/>
              <a:t>_</a:t>
            </a:r>
            <a:r>
              <a:rPr lang="hu-HU" sz="1200" dirty="0" err="1" smtClean="0"/>
              <a:t>hba.conf</a:t>
            </a:r>
            <a:r>
              <a:rPr lang="hu-HU" sz="1200" dirty="0" smtClean="0"/>
              <a:t> szerkesztése                 </a:t>
            </a:r>
            <a:r>
              <a:rPr lang="hu-HU" sz="1100" dirty="0" err="1" smtClean="0">
                <a:latin typeface="Consolas" pitchFamily="49" charset="0"/>
              </a:rPr>
              <a:t>host</a:t>
            </a:r>
            <a:r>
              <a:rPr lang="hu-HU" sz="1100" dirty="0" smtClean="0">
                <a:latin typeface="Consolas" pitchFamily="49" charset="0"/>
              </a:rPr>
              <a:t> </a:t>
            </a:r>
            <a:r>
              <a:rPr lang="hu-HU" sz="1100" dirty="0" err="1" smtClean="0">
                <a:latin typeface="Consolas" pitchFamily="49" charset="0"/>
              </a:rPr>
              <a:t>DSpace</a:t>
            </a:r>
            <a:r>
              <a:rPr lang="hu-HU" sz="1100" dirty="0" smtClean="0">
                <a:latin typeface="Consolas" pitchFamily="49" charset="0"/>
              </a:rPr>
              <a:t> </a:t>
            </a:r>
            <a:r>
              <a:rPr lang="hu-HU" sz="1100" dirty="0" err="1" smtClean="0">
                <a:latin typeface="Consolas" pitchFamily="49" charset="0"/>
              </a:rPr>
              <a:t>DSpace</a:t>
            </a:r>
            <a:r>
              <a:rPr lang="hu-HU" sz="1100" dirty="0" smtClean="0">
                <a:latin typeface="Consolas" pitchFamily="49" charset="0"/>
              </a:rPr>
              <a:t> 127.0.0.1 255.255.255.255 md5</a:t>
            </a:r>
            <a:endParaRPr lang="hu-HU" sz="1200" dirty="0" smtClean="0">
              <a:latin typeface="Consolas" pitchFamily="49" charset="0"/>
            </a:endParaRPr>
          </a:p>
          <a:p>
            <a:pPr lvl="2" eaLnBrk="1" hangingPunct="1"/>
            <a:r>
              <a:rPr lang="hu-HU" sz="1400" dirty="0" err="1" smtClean="0"/>
              <a:t>PostgreSQL</a:t>
            </a:r>
            <a:r>
              <a:rPr lang="hu-HU" sz="1400" dirty="0" smtClean="0"/>
              <a:t> újraindítása</a:t>
            </a:r>
            <a:br>
              <a:rPr lang="hu-HU" sz="1400" dirty="0" smtClean="0"/>
            </a:br>
            <a:endParaRPr lang="en-GB" sz="1400" dirty="0" smtClean="0"/>
          </a:p>
          <a:p>
            <a:pPr lvl="1" eaLnBrk="1" hangingPunct="1"/>
            <a:r>
              <a:rPr lang="hu-HU" sz="1600" dirty="0" smtClean="0"/>
              <a:t>Jakarta </a:t>
            </a:r>
            <a:r>
              <a:rPr lang="hu-HU" sz="1600" dirty="0" err="1" smtClean="0"/>
              <a:t>Tomcat</a:t>
            </a:r>
            <a:endParaRPr lang="hu-HU" sz="1600" dirty="0" smtClean="0"/>
          </a:p>
          <a:p>
            <a:pPr lvl="2" eaLnBrk="1" hangingPunct="1"/>
            <a:r>
              <a:rPr lang="hu-HU" sz="1400" dirty="0" smtClean="0"/>
              <a:t>Beállítandó:</a:t>
            </a:r>
          </a:p>
          <a:p>
            <a:pPr lvl="3" eaLnBrk="1" hangingPunct="1"/>
            <a:r>
              <a:rPr lang="hu-HU" sz="1200" dirty="0" err="1" smtClean="0"/>
              <a:t>Indítószkript</a:t>
            </a:r>
            <a:r>
              <a:rPr lang="hu-HU" sz="1200" dirty="0" smtClean="0"/>
              <a:t> szerkesztése           </a:t>
            </a:r>
            <a:r>
              <a:rPr lang="en-GB" sz="1100" dirty="0" smtClean="0">
                <a:latin typeface="Consolas" pitchFamily="49" charset="0"/>
              </a:rPr>
              <a:t>JAVA_OPTS="-Xmx512M -Xms64M -</a:t>
            </a:r>
            <a:r>
              <a:rPr lang="en-GB" sz="1100" dirty="0" err="1" smtClean="0">
                <a:latin typeface="Consolas" pitchFamily="49" charset="0"/>
              </a:rPr>
              <a:t>Dfile.encoding</a:t>
            </a:r>
            <a:r>
              <a:rPr lang="en-GB" sz="1100" dirty="0" smtClean="0">
                <a:latin typeface="Consolas" pitchFamily="49" charset="0"/>
              </a:rPr>
              <a:t>=UTF-8"</a:t>
            </a:r>
            <a:r>
              <a:rPr lang="en-GB" sz="1200" dirty="0" smtClean="0">
                <a:latin typeface="Consolas" pitchFamily="49" charset="0"/>
              </a:rPr>
              <a:t> </a:t>
            </a:r>
            <a:endParaRPr lang="hu-HU" sz="1200" dirty="0" smtClean="0">
              <a:latin typeface="Consolas" pitchFamily="49" charset="0"/>
            </a:endParaRPr>
          </a:p>
          <a:p>
            <a:pPr lvl="3" eaLnBrk="1" hangingPunct="1"/>
            <a:r>
              <a:rPr lang="hu-HU" sz="1200" dirty="0" err="1" smtClean="0"/>
              <a:t>Server.xml</a:t>
            </a:r>
            <a:r>
              <a:rPr lang="hu-HU" sz="1200" dirty="0" smtClean="0"/>
              <a:t> szerkesztése</a:t>
            </a:r>
            <a:br>
              <a:rPr lang="hu-HU" sz="1200" dirty="0" smtClean="0"/>
            </a:br>
            <a:r>
              <a:rPr lang="en-GB" sz="1200" dirty="0" err="1" smtClean="0">
                <a:latin typeface="Consolas" pitchFamily="49" charset="0"/>
              </a:rPr>
              <a:t>URIEncoding</a:t>
            </a:r>
            <a:r>
              <a:rPr lang="en-GB" sz="1200" dirty="0" smtClean="0">
                <a:latin typeface="Consolas" pitchFamily="49" charset="0"/>
              </a:rPr>
              <a:t>="UTF-8" </a:t>
            </a:r>
            <a:r>
              <a:rPr lang="hu-HU" sz="1200" dirty="0" smtClean="0">
                <a:latin typeface="Consolas" pitchFamily="49" charset="0"/>
              </a:rPr>
              <a:t/>
            </a:r>
            <a:br>
              <a:rPr lang="hu-HU" sz="1200" dirty="0" smtClean="0">
                <a:latin typeface="Consolas" pitchFamily="49" charset="0"/>
              </a:rPr>
            </a:br>
            <a:r>
              <a:rPr lang="en-GB" sz="1100" dirty="0" smtClean="0">
                <a:latin typeface="Consolas" pitchFamily="49" charset="0"/>
              </a:rPr>
              <a:t>e.g. if you're using the default Tomcat </a:t>
            </a:r>
            <a:r>
              <a:rPr lang="en-GB" sz="1100" dirty="0" err="1" smtClean="0">
                <a:latin typeface="Consolas" pitchFamily="49" charset="0"/>
              </a:rPr>
              <a:t>config</a:t>
            </a:r>
            <a:r>
              <a:rPr lang="en-GB" sz="1100" dirty="0" smtClean="0">
                <a:latin typeface="Consolas" pitchFamily="49" charset="0"/>
              </a:rPr>
              <a:t>, it should read: </a:t>
            </a:r>
            <a:r>
              <a:rPr lang="hu-HU" sz="1100" dirty="0" smtClean="0">
                <a:latin typeface="Consolas" pitchFamily="49" charset="0"/>
              </a:rPr>
              <a:t/>
            </a:r>
            <a:br>
              <a:rPr lang="hu-HU" sz="1100" dirty="0" smtClean="0">
                <a:latin typeface="Consolas" pitchFamily="49" charset="0"/>
              </a:rPr>
            </a:br>
            <a:r>
              <a:rPr lang="en-GB" sz="1100" dirty="0" smtClean="0">
                <a:latin typeface="Consolas" pitchFamily="49" charset="0"/>
              </a:rPr>
              <a:t>&lt;!-- Define a non-SSL HTTP/1.1 Connector on port 8080 --&gt; &lt;Connector port="8080" </a:t>
            </a:r>
            <a:r>
              <a:rPr lang="en-GB" sz="1100" dirty="0" err="1" smtClean="0">
                <a:latin typeface="Consolas" pitchFamily="49" charset="0"/>
              </a:rPr>
              <a:t>maxThreads</a:t>
            </a:r>
            <a:r>
              <a:rPr lang="en-GB" sz="1100" dirty="0" smtClean="0">
                <a:latin typeface="Consolas" pitchFamily="49" charset="0"/>
              </a:rPr>
              <a:t>="150" </a:t>
            </a:r>
            <a:r>
              <a:rPr lang="en-GB" sz="1100" dirty="0" err="1" smtClean="0">
                <a:latin typeface="Consolas" pitchFamily="49" charset="0"/>
              </a:rPr>
              <a:t>minSpareThreads</a:t>
            </a:r>
            <a:r>
              <a:rPr lang="en-GB" sz="1100" dirty="0" smtClean="0">
                <a:latin typeface="Consolas" pitchFamily="49" charset="0"/>
              </a:rPr>
              <a:t>="25" </a:t>
            </a:r>
            <a:r>
              <a:rPr lang="en-GB" sz="1100" dirty="0" err="1" smtClean="0">
                <a:latin typeface="Consolas" pitchFamily="49" charset="0"/>
              </a:rPr>
              <a:t>maxSpareThreads</a:t>
            </a:r>
            <a:r>
              <a:rPr lang="en-GB" sz="1100" dirty="0" smtClean="0">
                <a:latin typeface="Consolas" pitchFamily="49" charset="0"/>
              </a:rPr>
              <a:t>="75" </a:t>
            </a:r>
            <a:r>
              <a:rPr lang="en-GB" sz="1100" dirty="0" err="1" smtClean="0">
                <a:latin typeface="Consolas" pitchFamily="49" charset="0"/>
              </a:rPr>
              <a:t>enableLookups</a:t>
            </a:r>
            <a:r>
              <a:rPr lang="en-GB" sz="1100" dirty="0" smtClean="0">
                <a:latin typeface="Consolas" pitchFamily="49" charset="0"/>
              </a:rPr>
              <a:t>="false" </a:t>
            </a:r>
            <a:r>
              <a:rPr lang="en-GB" sz="1100" dirty="0" err="1" smtClean="0">
                <a:latin typeface="Consolas" pitchFamily="49" charset="0"/>
              </a:rPr>
              <a:t>redirectPort</a:t>
            </a:r>
            <a:r>
              <a:rPr lang="en-GB" sz="1100" dirty="0" smtClean="0">
                <a:latin typeface="Consolas" pitchFamily="49" charset="0"/>
              </a:rPr>
              <a:t>="8443" </a:t>
            </a:r>
            <a:r>
              <a:rPr lang="en-GB" sz="1100" dirty="0" err="1" smtClean="0">
                <a:latin typeface="Consolas" pitchFamily="49" charset="0"/>
              </a:rPr>
              <a:t>acceptCount</a:t>
            </a:r>
            <a:r>
              <a:rPr lang="en-GB" sz="1100" dirty="0" smtClean="0">
                <a:latin typeface="Consolas" pitchFamily="49" charset="0"/>
              </a:rPr>
              <a:t>="100" </a:t>
            </a:r>
            <a:r>
              <a:rPr lang="en-GB" sz="1100" dirty="0" err="1" smtClean="0">
                <a:latin typeface="Consolas" pitchFamily="49" charset="0"/>
              </a:rPr>
              <a:t>connectionTimeout</a:t>
            </a:r>
            <a:r>
              <a:rPr lang="en-GB" sz="1100" dirty="0" smtClean="0">
                <a:latin typeface="Consolas" pitchFamily="49" charset="0"/>
              </a:rPr>
              <a:t>="20000" </a:t>
            </a:r>
            <a:r>
              <a:rPr lang="en-GB" sz="1100" dirty="0" err="1" smtClean="0">
                <a:latin typeface="Consolas" pitchFamily="49" charset="0"/>
              </a:rPr>
              <a:t>disableUploadTimeout</a:t>
            </a:r>
            <a:r>
              <a:rPr lang="en-GB" sz="1100" dirty="0" smtClean="0">
                <a:latin typeface="Consolas" pitchFamily="49" charset="0"/>
              </a:rPr>
              <a:t>="true" </a:t>
            </a:r>
            <a:r>
              <a:rPr lang="en-GB" sz="1100" dirty="0" err="1" smtClean="0">
                <a:latin typeface="Consolas" pitchFamily="49" charset="0"/>
              </a:rPr>
              <a:t>URIEncoding</a:t>
            </a:r>
            <a:r>
              <a:rPr lang="en-GB" sz="1100" dirty="0" smtClean="0">
                <a:latin typeface="Consolas" pitchFamily="49" charset="0"/>
              </a:rPr>
              <a:t>="UTF-8" /&gt;</a:t>
            </a:r>
            <a:r>
              <a:rPr lang="en-GB" sz="1200" dirty="0" smtClean="0">
                <a:latin typeface="Consolas" pitchFamily="49" charset="0"/>
              </a:rPr>
              <a:t> </a:t>
            </a:r>
            <a:endParaRPr lang="hu-HU" sz="1200" dirty="0" smtClean="0">
              <a:latin typeface="Consolas" pitchFamily="49" charset="0"/>
            </a:endParaRPr>
          </a:p>
          <a:p>
            <a:pPr lvl="2" eaLnBrk="1" hangingPunct="1"/>
            <a:r>
              <a:rPr lang="hu-HU" sz="1400" dirty="0" err="1" smtClean="0"/>
              <a:t>Tomcat</a:t>
            </a:r>
            <a:r>
              <a:rPr lang="hu-HU" sz="1400" dirty="0" smtClean="0"/>
              <a:t> újraindítása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- Telepítés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800" dirty="0" smtClean="0"/>
              <a:t>A </a:t>
            </a:r>
            <a:r>
              <a:rPr lang="en-GB" sz="2800" dirty="0" err="1" smtClean="0"/>
              <a:t>DSpace</a:t>
            </a:r>
            <a:r>
              <a:rPr lang="en-GB" sz="2800" dirty="0" smtClean="0"/>
              <a:t> </a:t>
            </a:r>
            <a:r>
              <a:rPr lang="hu-HU" sz="2800" dirty="0" smtClean="0"/>
              <a:t>forráskódja</a:t>
            </a:r>
            <a:endParaRPr lang="en-GB" sz="2800" dirty="0" smtClean="0"/>
          </a:p>
          <a:p>
            <a:pPr lvl="1"/>
            <a:r>
              <a:rPr lang="hu-HU" sz="2000" dirty="0" smtClean="0"/>
              <a:t>A mellékelt lapon megtalálható a forráskönyvtár elérési útja, melyre ezentúl</a:t>
            </a:r>
            <a:r>
              <a:rPr lang="en-GB" sz="2000" dirty="0" smtClean="0"/>
              <a:t> [</a:t>
            </a:r>
            <a:r>
              <a:rPr lang="en-GB" sz="2000" dirty="0" err="1" smtClean="0"/>
              <a:t>dspace-src</a:t>
            </a:r>
            <a:r>
              <a:rPr lang="en-GB" sz="2000" dirty="0" smtClean="0"/>
              <a:t>]</a:t>
            </a:r>
            <a:r>
              <a:rPr lang="hu-HU" sz="2000" dirty="0" smtClean="0"/>
              <a:t> formában hivatkozunk</a:t>
            </a:r>
            <a:endParaRPr lang="en-GB" sz="2000" dirty="0" smtClean="0"/>
          </a:p>
          <a:p>
            <a:pPr lvl="1"/>
            <a:endParaRPr lang="en-GB" sz="1200" dirty="0" smtClean="0"/>
          </a:p>
          <a:p>
            <a:r>
              <a:rPr lang="en-GB" sz="2800" dirty="0" err="1" smtClean="0"/>
              <a:t>DSpace</a:t>
            </a:r>
            <a:r>
              <a:rPr lang="en-GB" sz="2800" dirty="0" smtClean="0"/>
              <a:t> </a:t>
            </a:r>
            <a:r>
              <a:rPr lang="hu-HU" sz="2800" dirty="0" smtClean="0"/>
              <a:t>felhasználó létrehozása</a:t>
            </a:r>
            <a:endParaRPr lang="en-GB" sz="2800" dirty="0" smtClean="0"/>
          </a:p>
          <a:p>
            <a:pPr lvl="1"/>
            <a:r>
              <a:rPr lang="en-GB" sz="1800" dirty="0" smtClean="0">
                <a:latin typeface="Consolas" pitchFamily="49" charset="0"/>
              </a:rPr>
              <a:t>add</a:t>
            </a:r>
            <a:r>
              <a:rPr lang="hu-HU" sz="1800" dirty="0" err="1" smtClean="0">
                <a:latin typeface="Consolas" pitchFamily="49" charset="0"/>
              </a:rPr>
              <a:t>user</a:t>
            </a:r>
            <a:r>
              <a:rPr lang="en-GB" sz="1800" dirty="0" smtClean="0">
                <a:latin typeface="Consolas" pitchFamily="49" charset="0"/>
              </a:rPr>
              <a:t> </a:t>
            </a:r>
            <a:r>
              <a:rPr lang="en-GB" sz="1800" dirty="0" smtClean="0">
                <a:latin typeface="Consolas" pitchFamily="49" charset="0"/>
              </a:rPr>
              <a:t>–m 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endParaRPr lang="en-GB" sz="1800" dirty="0" smtClean="0">
              <a:latin typeface="Consolas" pitchFamily="49" charset="0"/>
            </a:endParaRPr>
          </a:p>
          <a:p>
            <a:endParaRPr lang="en-GB" sz="1200" dirty="0" smtClean="0">
              <a:latin typeface="Consolas" pitchFamily="49" charset="0"/>
            </a:endParaRPr>
          </a:p>
          <a:p>
            <a:r>
              <a:rPr lang="hu-HU" sz="2800" dirty="0" smtClean="0"/>
              <a:t>A </a:t>
            </a:r>
            <a:r>
              <a:rPr lang="hu-HU" sz="2800" dirty="0" err="1" smtClean="0"/>
              <a:t>dspace</a:t>
            </a:r>
            <a:r>
              <a:rPr lang="hu-HU" sz="2800" dirty="0" smtClean="0"/>
              <a:t> adatbázis-felhasználó tulajdonában levő</a:t>
            </a:r>
            <a:r>
              <a:rPr lang="en-GB" sz="2800" dirty="0" smtClean="0"/>
              <a:t> UNICODE </a:t>
            </a:r>
            <a:r>
              <a:rPr lang="en-GB" sz="2800" dirty="0" err="1" smtClean="0"/>
              <a:t>dspace</a:t>
            </a:r>
            <a:r>
              <a:rPr lang="en-GB" sz="2800" dirty="0" smtClean="0"/>
              <a:t> </a:t>
            </a:r>
            <a:r>
              <a:rPr lang="hu-HU" sz="2800" dirty="0" smtClean="0"/>
              <a:t>adatbázis létrehozása</a:t>
            </a:r>
            <a:endParaRPr lang="en-GB" sz="2800" dirty="0" smtClean="0"/>
          </a:p>
          <a:p>
            <a:pPr lvl="1"/>
            <a:r>
              <a:rPr lang="en-GB" sz="1800" dirty="0" err="1" smtClean="0">
                <a:latin typeface="Consolas" pitchFamily="49" charset="0"/>
              </a:rPr>
              <a:t>createuser</a:t>
            </a:r>
            <a:r>
              <a:rPr lang="en-GB" sz="1800" dirty="0" smtClean="0">
                <a:latin typeface="Consolas" pitchFamily="49" charset="0"/>
              </a:rPr>
              <a:t> –U </a:t>
            </a:r>
            <a:r>
              <a:rPr lang="en-GB" sz="1800" dirty="0" err="1" smtClean="0">
                <a:latin typeface="Consolas" pitchFamily="49" charset="0"/>
              </a:rPr>
              <a:t>postgres</a:t>
            </a:r>
            <a:r>
              <a:rPr lang="en-GB" sz="1800" dirty="0" smtClean="0">
                <a:latin typeface="Consolas" pitchFamily="49" charset="0"/>
              </a:rPr>
              <a:t> –d –A –P 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endParaRPr lang="en-GB" sz="1800" dirty="0" smtClean="0">
              <a:latin typeface="Consolas" pitchFamily="49" charset="0"/>
            </a:endParaRPr>
          </a:p>
          <a:p>
            <a:pPr lvl="1"/>
            <a:r>
              <a:rPr lang="en-GB" sz="1800" dirty="0" err="1" smtClean="0">
                <a:latin typeface="Consolas" pitchFamily="49" charset="0"/>
              </a:rPr>
              <a:t>createdb</a:t>
            </a:r>
            <a:r>
              <a:rPr lang="en-GB" sz="1800" dirty="0" smtClean="0">
                <a:latin typeface="Consolas" pitchFamily="49" charset="0"/>
              </a:rPr>
              <a:t> –U 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 </a:t>
            </a:r>
            <a:r>
              <a:rPr lang="en-GB" sz="1800" dirty="0" smtClean="0">
                <a:latin typeface="Consolas" pitchFamily="49" charset="0"/>
              </a:rPr>
              <a:t>–E UNICODE 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endParaRPr lang="en-GB" sz="1800" dirty="0" smtClean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Telepítés / Konfigurálás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400" dirty="0" smtClean="0"/>
              <a:t>Módosítsuk a</a:t>
            </a:r>
            <a:r>
              <a:rPr lang="en-GB" sz="2400" dirty="0" smtClean="0"/>
              <a:t> </a:t>
            </a:r>
            <a:r>
              <a:rPr lang="en-GB" sz="2000" dirty="0" smtClean="0">
                <a:latin typeface="Consolas" pitchFamily="49" charset="0"/>
              </a:rPr>
              <a:t>[</a:t>
            </a:r>
            <a:r>
              <a:rPr lang="en-GB" sz="2000" dirty="0" err="1" smtClean="0">
                <a:latin typeface="Consolas" pitchFamily="49" charset="0"/>
              </a:rPr>
              <a:t>dspace-src</a:t>
            </a:r>
            <a:r>
              <a:rPr lang="en-GB" sz="2000" dirty="0" smtClean="0">
                <a:latin typeface="Consolas" pitchFamily="49" charset="0"/>
              </a:rPr>
              <a:t>]/</a:t>
            </a:r>
            <a:r>
              <a:rPr lang="en-GB" sz="2000" dirty="0" err="1" smtClean="0">
                <a:latin typeface="Consolas" pitchFamily="49" charset="0"/>
              </a:rPr>
              <a:t>dspace</a:t>
            </a:r>
            <a:r>
              <a:rPr lang="en-GB" sz="2000" dirty="0" smtClean="0">
                <a:latin typeface="Consolas" pitchFamily="49" charset="0"/>
              </a:rPr>
              <a:t>/</a:t>
            </a:r>
            <a:r>
              <a:rPr lang="en-GB" sz="2000" dirty="0" err="1" smtClean="0">
                <a:latin typeface="Consolas" pitchFamily="49" charset="0"/>
              </a:rPr>
              <a:t>config</a:t>
            </a:r>
            <a:r>
              <a:rPr lang="en-GB" sz="2000" dirty="0" smtClean="0">
                <a:latin typeface="Consolas" pitchFamily="49" charset="0"/>
              </a:rPr>
              <a:t>/dspace.cfg</a:t>
            </a:r>
            <a:r>
              <a:rPr lang="hu-HU" sz="2000" dirty="0" smtClean="0"/>
              <a:t> </a:t>
            </a:r>
            <a:r>
              <a:rPr lang="hu-HU" sz="2400" dirty="0" smtClean="0"/>
              <a:t>fájlt</a:t>
            </a:r>
            <a:endParaRPr lang="en-GB" sz="2400" dirty="0" smtClean="0"/>
          </a:p>
          <a:p>
            <a:pPr lvl="1"/>
            <a:r>
              <a:rPr lang="en-GB" sz="1400" dirty="0" smtClean="0">
                <a:latin typeface="Consolas" pitchFamily="49" charset="0"/>
              </a:rPr>
              <a:t>dspace.dir – </a:t>
            </a:r>
            <a:r>
              <a:rPr lang="hu-HU" sz="1400" dirty="0" smtClean="0">
                <a:latin typeface="Consolas" pitchFamily="49" charset="0"/>
              </a:rPr>
              <a:t>A telepítési könyvtár elérési útját kell megadni</a:t>
            </a:r>
            <a:r>
              <a:rPr lang="en-GB" sz="1400" dirty="0" smtClean="0">
                <a:latin typeface="Consolas" pitchFamily="49" charset="0"/>
              </a:rPr>
              <a:t>. </a:t>
            </a:r>
          </a:p>
          <a:p>
            <a:pPr lvl="1"/>
            <a:r>
              <a:rPr lang="en-GB" sz="1400" dirty="0" smtClean="0">
                <a:latin typeface="Consolas" pitchFamily="49" charset="0"/>
              </a:rPr>
              <a:t>dspace.url – </a:t>
            </a:r>
            <a:r>
              <a:rPr lang="hu-HU" sz="1400" dirty="0" smtClean="0">
                <a:latin typeface="Consolas" pitchFamily="49" charset="0"/>
              </a:rPr>
              <a:t>Teljes URL-je a szerveren található </a:t>
            </a:r>
            <a:r>
              <a:rPr lang="hu-HU" sz="1400" dirty="0" err="1" smtClean="0">
                <a:latin typeface="Consolas" pitchFamily="49" charset="0"/>
              </a:rPr>
              <a:t>DSpace</a:t>
            </a:r>
            <a:r>
              <a:rPr lang="hu-HU" sz="1400" dirty="0" smtClean="0">
                <a:latin typeface="Consolas" pitchFamily="49" charset="0"/>
              </a:rPr>
              <a:t> főoldalának.</a:t>
            </a:r>
            <a:r>
              <a:rPr lang="en-GB" sz="1400" dirty="0" smtClean="0">
                <a:latin typeface="Consolas" pitchFamily="49" charset="0"/>
              </a:rPr>
              <a:t> </a:t>
            </a:r>
          </a:p>
          <a:p>
            <a:pPr lvl="1"/>
            <a:r>
              <a:rPr lang="en-GB" sz="1400" dirty="0" err="1" smtClean="0">
                <a:latin typeface="Consolas" pitchFamily="49" charset="0"/>
              </a:rPr>
              <a:t>dspace.hostname</a:t>
            </a:r>
            <a:r>
              <a:rPr lang="en-GB" sz="1400" dirty="0" smtClean="0">
                <a:latin typeface="Consolas" pitchFamily="49" charset="0"/>
              </a:rPr>
              <a:t> – </a:t>
            </a:r>
            <a:r>
              <a:rPr lang="hu-HU" sz="1400" dirty="0" smtClean="0">
                <a:latin typeface="Consolas" pitchFamily="49" charset="0"/>
              </a:rPr>
              <a:t>A </a:t>
            </a:r>
            <a:r>
              <a:rPr lang="hu-HU" sz="1400" dirty="0" err="1" smtClean="0">
                <a:latin typeface="Consolas" pitchFamily="49" charset="0"/>
              </a:rPr>
              <a:t>webszerver</a:t>
            </a:r>
            <a:r>
              <a:rPr lang="hu-HU" sz="1400" dirty="0" smtClean="0">
                <a:latin typeface="Consolas" pitchFamily="49" charset="0"/>
              </a:rPr>
              <a:t> teljes neve</a:t>
            </a:r>
            <a:r>
              <a:rPr lang="en-GB" sz="1400" dirty="0" smtClean="0">
                <a:latin typeface="Consolas" pitchFamily="49" charset="0"/>
              </a:rPr>
              <a:t>. </a:t>
            </a:r>
          </a:p>
          <a:p>
            <a:pPr lvl="1"/>
            <a:r>
              <a:rPr lang="en-GB" sz="1400" dirty="0" smtClean="0">
                <a:latin typeface="Consolas" pitchFamily="49" charset="0"/>
              </a:rPr>
              <a:t>dspace.name – </a:t>
            </a:r>
            <a:r>
              <a:rPr lang="hu-HU" sz="1400" dirty="0" smtClean="0">
                <a:latin typeface="Consolas" pitchFamily="49" charset="0"/>
              </a:rPr>
              <a:t>A szerver neve, </a:t>
            </a:r>
            <a:r>
              <a:rPr lang="hu-HU" sz="1400" dirty="0" err="1" smtClean="0">
                <a:latin typeface="Consolas" pitchFamily="49" charset="0"/>
              </a:rPr>
              <a:t>pl</a:t>
            </a:r>
            <a:r>
              <a:rPr lang="en-GB" sz="1400" dirty="0" smtClean="0">
                <a:latin typeface="Consolas" pitchFamily="49" charset="0"/>
              </a:rPr>
              <a:t>. "Digit</a:t>
            </a:r>
            <a:r>
              <a:rPr lang="hu-HU" sz="1400" dirty="0" smtClean="0">
                <a:latin typeface="Consolas" pitchFamily="49" charset="0"/>
              </a:rPr>
              <a:t>á</a:t>
            </a:r>
            <a:r>
              <a:rPr lang="en-GB" sz="1400" dirty="0" smtClean="0">
                <a:latin typeface="Consolas" pitchFamily="49" charset="0"/>
              </a:rPr>
              <a:t>l</a:t>
            </a:r>
            <a:r>
              <a:rPr lang="hu-HU" sz="1400" dirty="0" smtClean="0">
                <a:latin typeface="Consolas" pitchFamily="49" charset="0"/>
              </a:rPr>
              <a:t>is</a:t>
            </a:r>
            <a:r>
              <a:rPr lang="en-GB" sz="1400" dirty="0" smtClean="0">
                <a:latin typeface="Consolas" pitchFamily="49" charset="0"/>
              </a:rPr>
              <a:t> </a:t>
            </a:r>
            <a:r>
              <a:rPr lang="hu-HU" sz="1400" dirty="0" smtClean="0">
                <a:latin typeface="Consolas" pitchFamily="49" charset="0"/>
              </a:rPr>
              <a:t>könyvtáram</a:t>
            </a:r>
            <a:r>
              <a:rPr lang="en-GB" sz="1400" dirty="0" smtClean="0">
                <a:latin typeface="Consolas" pitchFamily="49" charset="0"/>
              </a:rPr>
              <a:t>". </a:t>
            </a:r>
          </a:p>
          <a:p>
            <a:pPr lvl="1"/>
            <a:r>
              <a:rPr lang="en-GB" sz="1400" dirty="0" smtClean="0">
                <a:latin typeface="Consolas" pitchFamily="49" charset="0"/>
              </a:rPr>
              <a:t>db.url – </a:t>
            </a:r>
            <a:r>
              <a:rPr lang="hu-HU" sz="1400" dirty="0" smtClean="0">
                <a:latin typeface="Consolas" pitchFamily="49" charset="0"/>
              </a:rPr>
              <a:t>Az </a:t>
            </a:r>
            <a:r>
              <a:rPr lang="hu-HU" sz="1400" dirty="0" err="1" smtClean="0">
                <a:latin typeface="Consolas" pitchFamily="49" charset="0"/>
              </a:rPr>
              <a:t>adatbáziskapcsolathoz</a:t>
            </a:r>
            <a:r>
              <a:rPr lang="hu-HU" sz="1400" dirty="0" smtClean="0">
                <a:latin typeface="Consolas" pitchFamily="49" charset="0"/>
              </a:rPr>
              <a:t> szükséges </a:t>
            </a:r>
            <a:r>
              <a:rPr lang="en-GB" sz="1400" dirty="0" smtClean="0">
                <a:latin typeface="Consolas" pitchFamily="49" charset="0"/>
              </a:rPr>
              <a:t>URL</a:t>
            </a:r>
            <a:r>
              <a:rPr lang="hu-HU" sz="1400" dirty="0" smtClean="0">
                <a:latin typeface="Consolas" pitchFamily="49" charset="0"/>
              </a:rPr>
              <a:t>.</a:t>
            </a:r>
            <a:endParaRPr lang="en-GB" sz="1400" dirty="0" smtClean="0">
              <a:latin typeface="Consolas" pitchFamily="49" charset="0"/>
            </a:endParaRPr>
          </a:p>
          <a:p>
            <a:pPr lvl="1"/>
            <a:r>
              <a:rPr lang="en-GB" sz="1400" dirty="0" err="1" smtClean="0">
                <a:latin typeface="Consolas" pitchFamily="49" charset="0"/>
              </a:rPr>
              <a:t>db.username</a:t>
            </a:r>
            <a:r>
              <a:rPr lang="en-GB" sz="1400" dirty="0" smtClean="0">
                <a:latin typeface="Consolas" pitchFamily="49" charset="0"/>
              </a:rPr>
              <a:t> – </a:t>
            </a:r>
            <a:r>
              <a:rPr lang="hu-HU" sz="1400" dirty="0" smtClean="0">
                <a:latin typeface="Consolas" pitchFamily="49" charset="0"/>
              </a:rPr>
              <a:t>Az előbbiekben megadott adatbázis-felhasználó neve</a:t>
            </a:r>
            <a:r>
              <a:rPr lang="en-GB" sz="1400" dirty="0" smtClean="0">
                <a:latin typeface="Consolas" pitchFamily="49" charset="0"/>
              </a:rPr>
              <a:t>.</a:t>
            </a:r>
          </a:p>
          <a:p>
            <a:pPr lvl="1"/>
            <a:r>
              <a:rPr lang="en-GB" sz="1400" dirty="0" err="1" smtClean="0">
                <a:latin typeface="Consolas" pitchFamily="49" charset="0"/>
              </a:rPr>
              <a:t>db.password</a:t>
            </a:r>
            <a:r>
              <a:rPr lang="en-GB" sz="1400" dirty="0" smtClean="0">
                <a:latin typeface="Consolas" pitchFamily="49" charset="0"/>
              </a:rPr>
              <a:t> – </a:t>
            </a:r>
            <a:r>
              <a:rPr lang="hu-HU" sz="1400" dirty="0" smtClean="0">
                <a:latin typeface="Consolas" pitchFamily="49" charset="0"/>
              </a:rPr>
              <a:t>Az adatbázis létrehozása során megadott jelszó</a:t>
            </a:r>
            <a:r>
              <a:rPr lang="en-GB" sz="1400" dirty="0" smtClean="0">
                <a:latin typeface="Consolas" pitchFamily="49" charset="0"/>
              </a:rPr>
              <a:t>.</a:t>
            </a:r>
          </a:p>
          <a:p>
            <a:pPr lvl="1"/>
            <a:r>
              <a:rPr lang="en-GB" sz="1400" dirty="0" smtClean="0">
                <a:latin typeface="Consolas" pitchFamily="49" charset="0"/>
              </a:rPr>
              <a:t>mail.* -- e</a:t>
            </a:r>
            <a:r>
              <a:rPr lang="hu-HU" sz="1400" dirty="0" smtClean="0">
                <a:latin typeface="Consolas" pitchFamily="49" charset="0"/>
              </a:rPr>
              <a:t>-</a:t>
            </a:r>
            <a:r>
              <a:rPr lang="en-GB" sz="1400" dirty="0" smtClean="0">
                <a:latin typeface="Consolas" pitchFamily="49" charset="0"/>
              </a:rPr>
              <a:t>mail </a:t>
            </a:r>
            <a:r>
              <a:rPr lang="hu-HU" sz="1400" dirty="0" smtClean="0">
                <a:latin typeface="Consolas" pitchFamily="49" charset="0"/>
              </a:rPr>
              <a:t>beállítások</a:t>
            </a:r>
            <a:endParaRPr lang="en-GB" sz="1400" dirty="0" smtClean="0">
              <a:latin typeface="Consolas" pitchFamily="49" charset="0"/>
            </a:endParaRPr>
          </a:p>
          <a:p>
            <a:pPr lvl="1"/>
            <a:endParaRPr lang="en-GB" sz="900" dirty="0" smtClean="0">
              <a:latin typeface="Consolas" pitchFamily="49" charset="0"/>
            </a:endParaRPr>
          </a:p>
          <a:p>
            <a:r>
              <a:rPr lang="hu-HU" sz="2400" dirty="0" smtClean="0"/>
              <a:t>Hozzuk létre a könyvtárat a </a:t>
            </a:r>
            <a:r>
              <a:rPr lang="en-GB" sz="2400" dirty="0" err="1" smtClean="0"/>
              <a:t>DSpace</a:t>
            </a:r>
            <a:r>
              <a:rPr lang="en-GB" sz="2400" dirty="0" smtClean="0"/>
              <a:t> </a:t>
            </a:r>
            <a:r>
              <a:rPr lang="hu-HU" sz="2400" dirty="0" smtClean="0"/>
              <a:t>telepítés számára</a:t>
            </a:r>
            <a:endParaRPr lang="en-GB" sz="2400" dirty="0" smtClean="0"/>
          </a:p>
          <a:p>
            <a:pPr lvl="1"/>
            <a:r>
              <a:rPr lang="en-GB" sz="1800" dirty="0" err="1" smtClean="0">
                <a:latin typeface="Consolas" pitchFamily="49" charset="0"/>
              </a:rPr>
              <a:t>mkdir</a:t>
            </a:r>
            <a:r>
              <a:rPr lang="en-GB" sz="1800" dirty="0" smtClean="0">
                <a:latin typeface="Consolas" pitchFamily="49" charset="0"/>
              </a:rPr>
              <a:t> [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]</a:t>
            </a:r>
          </a:p>
          <a:p>
            <a:pPr lvl="1"/>
            <a:r>
              <a:rPr lang="en-GB" sz="1800" dirty="0" err="1" smtClean="0">
                <a:latin typeface="Consolas" pitchFamily="49" charset="0"/>
              </a:rPr>
              <a:t>chown</a:t>
            </a:r>
            <a:r>
              <a:rPr lang="en-GB" sz="1800" dirty="0" smtClean="0">
                <a:latin typeface="Consolas" pitchFamily="49" charset="0"/>
              </a:rPr>
              <a:t> 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 [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]	</a:t>
            </a:r>
            <a:r>
              <a:rPr lang="en-GB" sz="1200" dirty="0" smtClean="0">
                <a:latin typeface="Consolas" pitchFamily="49" charset="0"/>
              </a:rPr>
              <a:t>(</a:t>
            </a:r>
            <a:r>
              <a:rPr lang="hu-HU" sz="1200" dirty="0" smtClean="0">
                <a:latin typeface="Consolas" pitchFamily="49" charset="0"/>
              </a:rPr>
              <a:t>feltételezve, hogy </a:t>
            </a:r>
            <a:r>
              <a:rPr lang="en-GB" sz="1200" dirty="0" err="1" smtClean="0">
                <a:latin typeface="Consolas" pitchFamily="49" charset="0"/>
              </a:rPr>
              <a:t>dspace</a:t>
            </a:r>
            <a:r>
              <a:rPr lang="en-GB" sz="1200" dirty="0" smtClean="0">
                <a:latin typeface="Consolas" pitchFamily="49" charset="0"/>
              </a:rPr>
              <a:t> </a:t>
            </a:r>
            <a:r>
              <a:rPr lang="hu-HU" sz="1200" dirty="0" smtClean="0">
                <a:latin typeface="Consolas" pitchFamily="49" charset="0"/>
              </a:rPr>
              <a:t>a </a:t>
            </a:r>
            <a:r>
              <a:rPr lang="en-GB" sz="1200" dirty="0" smtClean="0">
                <a:latin typeface="Consolas" pitchFamily="49" charset="0"/>
              </a:rPr>
              <a:t>UNIX </a:t>
            </a:r>
            <a:r>
              <a:rPr lang="hu-HU" sz="1200" dirty="0" smtClean="0">
                <a:latin typeface="Consolas" pitchFamily="49" charset="0"/>
              </a:rPr>
              <a:t>felhasználó</a:t>
            </a:r>
            <a:r>
              <a:rPr lang="en-GB" sz="1200" dirty="0" smtClean="0">
                <a:latin typeface="Consolas" pitchFamily="49" charset="0"/>
              </a:rPr>
              <a:t>)</a:t>
            </a:r>
            <a:endParaRPr lang="hu-HU" sz="1200" dirty="0" smtClean="0">
              <a:latin typeface="Consolas" pitchFamily="49" charset="0"/>
            </a:endParaRPr>
          </a:p>
          <a:p>
            <a:pPr lvl="1"/>
            <a:endParaRPr lang="hu-HU" sz="1200" dirty="0" smtClean="0">
              <a:latin typeface="Consolas" pitchFamily="49" charset="0"/>
            </a:endParaRPr>
          </a:p>
          <a:p>
            <a:r>
              <a:rPr lang="hu-HU" sz="2400" dirty="0" smtClean="0"/>
              <a:t>Ezentúl a telepítési könyvtárra [</a:t>
            </a:r>
            <a:r>
              <a:rPr lang="hu-HU" sz="2400" dirty="0" err="1" smtClean="0"/>
              <a:t>dspace</a:t>
            </a:r>
            <a:r>
              <a:rPr lang="hu-HU" sz="2400" dirty="0" smtClean="0"/>
              <a:t>] formában hivatkozunk</a:t>
            </a:r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- Telepítés</a:t>
            </a:r>
            <a:endParaRPr lang="en-GB" dirty="0" smtClean="0"/>
          </a:p>
        </p:txBody>
      </p:sp>
      <p:sp>
        <p:nvSpPr>
          <p:cNvPr id="12291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800" dirty="0" smtClean="0"/>
              <a:t>Generáljuk le a </a:t>
            </a:r>
            <a:r>
              <a:rPr lang="hu-HU" sz="2800" dirty="0" err="1" smtClean="0"/>
              <a:t>DSpace</a:t>
            </a:r>
            <a:r>
              <a:rPr lang="hu-HU" sz="2800" dirty="0" smtClean="0"/>
              <a:t> telepítő csomagot </a:t>
            </a:r>
            <a:r>
              <a:rPr lang="en-GB" sz="2800" dirty="0" err="1" smtClean="0"/>
              <a:t>dspace</a:t>
            </a:r>
            <a:r>
              <a:rPr lang="en-GB" sz="2800" dirty="0" smtClean="0"/>
              <a:t> UNIX </a:t>
            </a:r>
            <a:r>
              <a:rPr lang="hu-HU" sz="2800" dirty="0" smtClean="0"/>
              <a:t>felhasználóként a következő könyvtárba</a:t>
            </a:r>
            <a:r>
              <a:rPr lang="en-GB" sz="2400" dirty="0" smtClean="0"/>
              <a:t>: </a:t>
            </a:r>
            <a:r>
              <a:rPr lang="en-GB" sz="2200" dirty="0" smtClean="0">
                <a:latin typeface="Consolas" pitchFamily="49" charset="0"/>
              </a:rPr>
              <a:t>[</a:t>
            </a:r>
            <a:r>
              <a:rPr lang="en-GB" sz="2200" dirty="0" err="1" smtClean="0">
                <a:latin typeface="Consolas" pitchFamily="49" charset="0"/>
              </a:rPr>
              <a:t>dspace-src</a:t>
            </a:r>
            <a:r>
              <a:rPr lang="en-GB" sz="2200" dirty="0" smtClean="0">
                <a:latin typeface="Consolas" pitchFamily="49" charset="0"/>
              </a:rPr>
              <a:t>]/</a:t>
            </a:r>
            <a:r>
              <a:rPr lang="en-GB" sz="2200" dirty="0" err="1" smtClean="0">
                <a:latin typeface="Consolas" pitchFamily="49" charset="0"/>
              </a:rPr>
              <a:t>dspace</a:t>
            </a:r>
            <a:r>
              <a:rPr lang="en-GB" sz="2200" dirty="0" smtClean="0">
                <a:latin typeface="Consolas" pitchFamily="49" charset="0"/>
              </a:rPr>
              <a:t>/target/</a:t>
            </a:r>
            <a:r>
              <a:rPr lang="en-GB" sz="2200" dirty="0" err="1" smtClean="0">
                <a:latin typeface="Consolas" pitchFamily="49" charset="0"/>
              </a:rPr>
              <a:t>dspace</a:t>
            </a:r>
            <a:r>
              <a:rPr lang="en-GB" sz="2200" dirty="0" smtClean="0">
                <a:latin typeface="Consolas" pitchFamily="49" charset="0"/>
              </a:rPr>
              <a:t>-[version].dir/</a:t>
            </a:r>
          </a:p>
          <a:p>
            <a:pPr lvl="1"/>
            <a:endParaRPr lang="en-GB" sz="1800" dirty="0" smtClean="0">
              <a:latin typeface="Consolas" pitchFamily="49" charset="0"/>
            </a:endParaRPr>
          </a:p>
          <a:p>
            <a:pPr lvl="1"/>
            <a:r>
              <a:rPr lang="en-GB" sz="1800" dirty="0" err="1" smtClean="0">
                <a:latin typeface="Consolas" pitchFamily="49" charset="0"/>
              </a:rPr>
              <a:t>cd</a:t>
            </a:r>
            <a:r>
              <a:rPr lang="en-GB" sz="1800" dirty="0" smtClean="0">
                <a:latin typeface="Consolas" pitchFamily="49" charset="0"/>
              </a:rPr>
              <a:t> [</a:t>
            </a:r>
            <a:r>
              <a:rPr lang="en-GB" sz="1800" dirty="0" err="1" smtClean="0">
                <a:latin typeface="Consolas" pitchFamily="49" charset="0"/>
              </a:rPr>
              <a:t>dspace-src</a:t>
            </a:r>
            <a:r>
              <a:rPr lang="en-GB" sz="1800" dirty="0" smtClean="0">
                <a:latin typeface="Consolas" pitchFamily="49" charset="0"/>
              </a:rPr>
              <a:t>]/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/</a:t>
            </a:r>
          </a:p>
          <a:p>
            <a:pPr lvl="1"/>
            <a:r>
              <a:rPr lang="en-GB" sz="1800" dirty="0" err="1" smtClean="0">
                <a:latin typeface="Consolas" pitchFamily="49" charset="0"/>
              </a:rPr>
              <a:t>mvn</a:t>
            </a:r>
            <a:r>
              <a:rPr lang="en-GB" sz="1800" dirty="0" smtClean="0">
                <a:latin typeface="Consolas" pitchFamily="49" charset="0"/>
              </a:rPr>
              <a:t> package</a:t>
            </a:r>
          </a:p>
          <a:p>
            <a:pPr lvl="1"/>
            <a:endParaRPr lang="en-GB" sz="1800" dirty="0" smtClean="0">
              <a:latin typeface="Consolas" pitchFamily="49" charset="0"/>
            </a:endParaRPr>
          </a:p>
          <a:p>
            <a:r>
              <a:rPr lang="en-GB" sz="2800" dirty="0" err="1" smtClean="0"/>
              <a:t>Ini</a:t>
            </a:r>
            <a:r>
              <a:rPr lang="hu-HU" sz="2800" dirty="0" err="1" smtClean="0"/>
              <a:t>cializáljuk</a:t>
            </a:r>
            <a:r>
              <a:rPr lang="hu-HU" sz="2800" dirty="0" smtClean="0"/>
              <a:t> az adatbázist és telepítsük a </a:t>
            </a:r>
            <a:r>
              <a:rPr lang="hu-HU" sz="2800" dirty="0" err="1" smtClean="0"/>
              <a:t>DSpace-t</a:t>
            </a:r>
            <a:r>
              <a:rPr lang="hu-HU" sz="2800" dirty="0" smtClean="0"/>
              <a:t> </a:t>
            </a:r>
            <a:r>
              <a:rPr lang="hu-HU" sz="2800" dirty="0" err="1" smtClean="0"/>
              <a:t>a</a:t>
            </a:r>
            <a:r>
              <a:rPr lang="en-GB" sz="2800" dirty="0" smtClean="0"/>
              <a:t> [</a:t>
            </a:r>
            <a:r>
              <a:rPr lang="en-GB" sz="2800" dirty="0" err="1" smtClean="0"/>
              <a:t>dspace</a:t>
            </a:r>
            <a:r>
              <a:rPr lang="en-GB" sz="2800" dirty="0" smtClean="0"/>
              <a:t>]</a:t>
            </a:r>
            <a:r>
              <a:rPr lang="hu-HU" sz="2800" dirty="0" smtClean="0"/>
              <a:t> könyvtárba</a:t>
            </a:r>
          </a:p>
          <a:p>
            <a:pPr lvl="1"/>
            <a:endParaRPr lang="en-GB" sz="1400" dirty="0" smtClean="0"/>
          </a:p>
          <a:p>
            <a:pPr lvl="1"/>
            <a:r>
              <a:rPr lang="en-GB" sz="1800" dirty="0" err="1" smtClean="0">
                <a:latin typeface="Consolas" pitchFamily="49" charset="0"/>
              </a:rPr>
              <a:t>cd</a:t>
            </a:r>
            <a:r>
              <a:rPr lang="en-GB" sz="1800" dirty="0" smtClean="0">
                <a:latin typeface="Consolas" pitchFamily="49" charset="0"/>
              </a:rPr>
              <a:t> [</a:t>
            </a:r>
            <a:r>
              <a:rPr lang="en-GB" sz="1800" dirty="0" err="1" smtClean="0">
                <a:latin typeface="Consolas" pitchFamily="49" charset="0"/>
              </a:rPr>
              <a:t>dspace-src</a:t>
            </a:r>
            <a:r>
              <a:rPr lang="en-GB" sz="1800" dirty="0" smtClean="0">
                <a:latin typeface="Consolas" pitchFamily="49" charset="0"/>
              </a:rPr>
              <a:t>]/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/target/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-[version].dir/</a:t>
            </a:r>
          </a:p>
          <a:p>
            <a:pPr lvl="1"/>
            <a:r>
              <a:rPr lang="en-GB" sz="1800" dirty="0" smtClean="0">
                <a:latin typeface="Consolas" pitchFamily="49" charset="0"/>
              </a:rPr>
              <a:t>ant </a:t>
            </a:r>
            <a:r>
              <a:rPr lang="en-GB" sz="1800" dirty="0" err="1" smtClean="0">
                <a:latin typeface="Consolas" pitchFamily="49" charset="0"/>
              </a:rPr>
              <a:t>fresh_install</a:t>
            </a:r>
            <a:endParaRPr lang="en-GB" sz="1800" dirty="0" smtClean="0">
              <a:latin typeface="Consolas" pitchFamily="49" charset="0"/>
            </a:endParaRPr>
          </a:p>
          <a:p>
            <a:pPr lvl="1"/>
            <a:endParaRPr lang="en-GB" sz="1800" dirty="0" smtClean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- Telepítés</a:t>
            </a:r>
            <a:endParaRPr lang="en-GB" dirty="0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en-GB" sz="2600" dirty="0" smtClean="0"/>
              <a:t>Link</a:t>
            </a:r>
            <a:r>
              <a:rPr lang="hu-HU" sz="2600" dirty="0" err="1" smtClean="0"/>
              <a:t>eljük</a:t>
            </a:r>
            <a:r>
              <a:rPr lang="hu-HU" sz="2600" dirty="0" smtClean="0"/>
              <a:t> a</a:t>
            </a:r>
            <a:r>
              <a:rPr lang="en-GB" sz="2600" dirty="0" smtClean="0"/>
              <a:t> </a:t>
            </a:r>
            <a:r>
              <a:rPr lang="en-GB" sz="2600" dirty="0" err="1" smtClean="0"/>
              <a:t>DSpace</a:t>
            </a:r>
            <a:r>
              <a:rPr lang="en-GB" sz="2600" dirty="0" smtClean="0"/>
              <a:t> web </a:t>
            </a:r>
            <a:r>
              <a:rPr lang="hu-HU" sz="2600" dirty="0" smtClean="0"/>
              <a:t>alkalmazásokat a </a:t>
            </a:r>
            <a:r>
              <a:rPr lang="hu-HU" sz="2600" dirty="0" err="1" smtClean="0"/>
              <a:t>Tomcat</a:t>
            </a:r>
            <a:r>
              <a:rPr lang="en-GB" sz="2600" dirty="0" smtClean="0"/>
              <a:t> </a:t>
            </a:r>
            <a:r>
              <a:rPr lang="hu-HU" sz="2600" dirty="0" err="1" smtClean="0"/>
              <a:t>webapps</a:t>
            </a:r>
            <a:r>
              <a:rPr lang="en-GB" sz="2600" dirty="0" smtClean="0"/>
              <a:t> </a:t>
            </a:r>
            <a:r>
              <a:rPr lang="hu-HU" sz="2600" dirty="0" smtClean="0"/>
              <a:t>könyvtárába</a:t>
            </a:r>
            <a:endParaRPr lang="en-GB" sz="2600" dirty="0" smtClean="0"/>
          </a:p>
          <a:p>
            <a:pPr lvl="1"/>
            <a:r>
              <a:rPr lang="en-GB" sz="2000" dirty="0" smtClean="0">
                <a:latin typeface="Consolas" pitchFamily="49" charset="0"/>
              </a:rPr>
              <a:t>/</a:t>
            </a:r>
            <a:r>
              <a:rPr lang="en-GB" sz="2000" dirty="0" err="1" smtClean="0">
                <a:latin typeface="Consolas" pitchFamily="49" charset="0"/>
              </a:rPr>
              <a:t>var</a:t>
            </a:r>
            <a:r>
              <a:rPr lang="en-GB" sz="2000" dirty="0" smtClean="0">
                <a:latin typeface="Consolas" pitchFamily="49" charset="0"/>
              </a:rPr>
              <a:t>/lib/tomcat5.5/</a:t>
            </a:r>
            <a:r>
              <a:rPr lang="en-GB" sz="2000" dirty="0" err="1" smtClean="0">
                <a:latin typeface="Consolas" pitchFamily="49" charset="0"/>
              </a:rPr>
              <a:t>webapps</a:t>
            </a:r>
            <a:r>
              <a:rPr lang="en-GB" sz="2000" dirty="0" smtClean="0">
                <a:latin typeface="Consolas" pitchFamily="49" charset="0"/>
              </a:rPr>
              <a:t>/</a:t>
            </a:r>
          </a:p>
          <a:p>
            <a:pPr lvl="1"/>
            <a:r>
              <a:rPr lang="en-GB" sz="1800" dirty="0" err="1" smtClean="0">
                <a:latin typeface="Consolas" pitchFamily="49" charset="0"/>
              </a:rPr>
              <a:t>sudo</a:t>
            </a:r>
            <a:r>
              <a:rPr lang="en-GB" sz="1800" dirty="0" smtClean="0">
                <a:latin typeface="Consolas" pitchFamily="49" charset="0"/>
              </a:rPr>
              <a:t> </a:t>
            </a:r>
            <a:r>
              <a:rPr lang="en-GB" sz="1800" dirty="0" err="1" smtClean="0">
                <a:latin typeface="Consolas" pitchFamily="49" charset="0"/>
              </a:rPr>
              <a:t>ln</a:t>
            </a:r>
            <a:r>
              <a:rPr lang="en-GB" sz="1800" dirty="0" smtClean="0">
                <a:latin typeface="Consolas" pitchFamily="49" charset="0"/>
              </a:rPr>
              <a:t> –s [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]/</a:t>
            </a:r>
            <a:r>
              <a:rPr lang="en-GB" sz="1800" dirty="0" err="1" smtClean="0">
                <a:latin typeface="Consolas" pitchFamily="49" charset="0"/>
              </a:rPr>
              <a:t>webapps</a:t>
            </a:r>
            <a:r>
              <a:rPr lang="en-GB" sz="1800" dirty="0" smtClean="0">
                <a:latin typeface="Consolas" pitchFamily="49" charset="0"/>
              </a:rPr>
              <a:t>/</a:t>
            </a:r>
            <a:r>
              <a:rPr lang="en-GB" sz="1800" dirty="0" err="1" smtClean="0">
                <a:latin typeface="Consolas" pitchFamily="49" charset="0"/>
              </a:rPr>
              <a:t>jspui</a:t>
            </a:r>
            <a:r>
              <a:rPr lang="en-GB" sz="1800" dirty="0" smtClean="0">
                <a:latin typeface="Consolas" pitchFamily="49" charset="0"/>
              </a:rPr>
              <a:t>    </a:t>
            </a:r>
            <a:r>
              <a:rPr lang="en-GB" sz="1800" dirty="0" err="1" smtClean="0">
                <a:latin typeface="Consolas" pitchFamily="49" charset="0"/>
              </a:rPr>
              <a:t>jspui</a:t>
            </a:r>
            <a:endParaRPr lang="en-GB" sz="1800" dirty="0" smtClean="0">
              <a:latin typeface="Consolas" pitchFamily="49" charset="0"/>
            </a:endParaRPr>
          </a:p>
          <a:p>
            <a:pPr lvl="1"/>
            <a:r>
              <a:rPr lang="en-GB" sz="1800" dirty="0" err="1" smtClean="0">
                <a:latin typeface="Consolas" pitchFamily="49" charset="0"/>
              </a:rPr>
              <a:t>sudo</a:t>
            </a:r>
            <a:r>
              <a:rPr lang="en-GB" sz="1800" dirty="0" smtClean="0">
                <a:latin typeface="Consolas" pitchFamily="49" charset="0"/>
              </a:rPr>
              <a:t> </a:t>
            </a:r>
            <a:r>
              <a:rPr lang="en-GB" sz="1800" dirty="0" err="1" smtClean="0">
                <a:latin typeface="Consolas" pitchFamily="49" charset="0"/>
              </a:rPr>
              <a:t>ln</a:t>
            </a:r>
            <a:r>
              <a:rPr lang="en-GB" sz="1800" dirty="0" smtClean="0">
                <a:latin typeface="Consolas" pitchFamily="49" charset="0"/>
              </a:rPr>
              <a:t> –s [</a:t>
            </a:r>
            <a:r>
              <a:rPr lang="en-GB" sz="1800" dirty="0" err="1" smtClean="0">
                <a:latin typeface="Consolas" pitchFamily="49" charset="0"/>
              </a:rPr>
              <a:t>dspace</a:t>
            </a:r>
            <a:r>
              <a:rPr lang="en-GB" sz="1800" dirty="0" smtClean="0">
                <a:latin typeface="Consolas" pitchFamily="49" charset="0"/>
              </a:rPr>
              <a:t>]/</a:t>
            </a:r>
            <a:r>
              <a:rPr lang="en-GB" sz="1800" dirty="0" err="1" smtClean="0">
                <a:latin typeface="Consolas" pitchFamily="49" charset="0"/>
              </a:rPr>
              <a:t>webapps</a:t>
            </a:r>
            <a:r>
              <a:rPr lang="en-GB" sz="1800" dirty="0" smtClean="0">
                <a:latin typeface="Consolas" pitchFamily="49" charset="0"/>
              </a:rPr>
              <a:t>/</a:t>
            </a:r>
            <a:r>
              <a:rPr lang="en-GB" sz="1800" dirty="0" err="1" smtClean="0">
                <a:latin typeface="Consolas" pitchFamily="49" charset="0"/>
              </a:rPr>
              <a:t>xmlui</a:t>
            </a:r>
            <a:r>
              <a:rPr lang="en-GB" sz="1800" dirty="0" smtClean="0">
                <a:latin typeface="Consolas" pitchFamily="49" charset="0"/>
              </a:rPr>
              <a:t>   </a:t>
            </a:r>
            <a:r>
              <a:rPr lang="en-GB" sz="1800" dirty="0" err="1" smtClean="0">
                <a:latin typeface="Consolas" pitchFamily="49" charset="0"/>
              </a:rPr>
              <a:t>xmlui</a:t>
            </a:r>
            <a:r>
              <a:rPr lang="en-GB" sz="1800" dirty="0" smtClean="0">
                <a:latin typeface="Consolas" pitchFamily="49" charset="0"/>
              </a:rPr>
              <a:t> .....</a:t>
            </a:r>
          </a:p>
          <a:p>
            <a:pPr lvl="1"/>
            <a:endParaRPr lang="en-GB" sz="1600" dirty="0" smtClean="0"/>
          </a:p>
          <a:p>
            <a:r>
              <a:rPr lang="hu-HU" sz="2600" dirty="0" smtClean="0"/>
              <a:t>Hozzuk létre az elsődleges </a:t>
            </a:r>
            <a:r>
              <a:rPr lang="hu-HU" sz="2600" dirty="0" err="1" smtClean="0"/>
              <a:t>DSpace</a:t>
            </a:r>
            <a:r>
              <a:rPr lang="hu-HU" sz="2600" dirty="0" smtClean="0"/>
              <a:t> adminisztrátort</a:t>
            </a:r>
            <a:endParaRPr lang="en-GB" sz="2600" dirty="0" smtClean="0"/>
          </a:p>
          <a:p>
            <a:pPr lvl="1"/>
            <a:r>
              <a:rPr lang="en-GB" sz="2000" dirty="0" smtClean="0">
                <a:latin typeface="Consolas" pitchFamily="49" charset="0"/>
              </a:rPr>
              <a:t>[</a:t>
            </a:r>
            <a:r>
              <a:rPr lang="en-GB" sz="2000" dirty="0" err="1" smtClean="0">
                <a:latin typeface="Consolas" pitchFamily="49" charset="0"/>
              </a:rPr>
              <a:t>dspace</a:t>
            </a:r>
            <a:r>
              <a:rPr lang="en-GB" sz="2000" dirty="0" smtClean="0">
                <a:latin typeface="Consolas" pitchFamily="49" charset="0"/>
              </a:rPr>
              <a:t>]/bin/create-administrator</a:t>
            </a:r>
          </a:p>
          <a:p>
            <a:pPr lvl="1"/>
            <a:endParaRPr lang="en-GB" sz="1600" dirty="0" smtClean="0">
              <a:latin typeface="Consolas" pitchFamily="49" charset="0"/>
            </a:endParaRPr>
          </a:p>
          <a:p>
            <a:r>
              <a:rPr lang="hu-HU" sz="2600" dirty="0" smtClean="0"/>
              <a:t>Böngészőben navigáljunk a </a:t>
            </a:r>
            <a:r>
              <a:rPr lang="hu-HU" sz="2600" dirty="0" err="1" smtClean="0"/>
              <a:t>DSpace</a:t>
            </a:r>
            <a:r>
              <a:rPr lang="hu-HU" sz="2600" dirty="0" smtClean="0"/>
              <a:t> adattárunk felhasználói oldalára a következő linket használva</a:t>
            </a:r>
            <a:endParaRPr lang="en-GB" sz="2600" dirty="0" smtClean="0"/>
          </a:p>
          <a:p>
            <a:pPr lvl="1"/>
            <a:r>
              <a:rPr lang="en-GB" sz="1800" dirty="0" smtClean="0">
                <a:latin typeface="Consolas" pitchFamily="49" charset="0"/>
              </a:rPr>
              <a:t>JSP </a:t>
            </a:r>
            <a:r>
              <a:rPr lang="hu-HU" sz="1800" dirty="0" smtClean="0">
                <a:latin typeface="Consolas" pitchFamily="49" charset="0"/>
              </a:rPr>
              <a:t>felhasználói interfész</a:t>
            </a:r>
            <a:r>
              <a:rPr lang="en-GB" sz="1800" dirty="0" smtClean="0">
                <a:latin typeface="Consolas" pitchFamily="49" charset="0"/>
              </a:rPr>
              <a:t> – </a:t>
            </a:r>
            <a:r>
              <a:rPr lang="en-GB" sz="1800" dirty="0" smtClean="0">
                <a:latin typeface="Consolas" pitchFamily="49" charset="0"/>
                <a:hlinkClick r:id="rId3"/>
              </a:rPr>
              <a:t>http://localhost:8080/jspui</a:t>
            </a:r>
            <a:r>
              <a:rPr lang="en-GB" sz="1800" dirty="0" smtClean="0">
                <a:latin typeface="Consolas" pitchFamily="49" charset="0"/>
              </a:rPr>
              <a:t> ...</a:t>
            </a:r>
            <a:endParaRPr lang="hu-HU" sz="1800" dirty="0" smtClean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– Kategória létrehozás</a:t>
            </a:r>
            <a:endParaRPr lang="en-GB" dirty="0" smtClean="0"/>
          </a:p>
        </p:txBody>
      </p:sp>
      <p:sp>
        <p:nvSpPr>
          <p:cNvPr id="1024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400" dirty="0" smtClean="0"/>
              <a:t>Kategória létrehozása:</a:t>
            </a:r>
            <a:endParaRPr lang="hu-HU" sz="1800" dirty="0" smtClean="0"/>
          </a:p>
          <a:p>
            <a:pPr lvl="1"/>
            <a:r>
              <a:rPr lang="hu-HU" sz="1600" dirty="0" smtClean="0"/>
              <a:t>Jelentkezzünk be, mint </a:t>
            </a:r>
            <a:r>
              <a:rPr lang="hu-HU" sz="1600" dirty="0" err="1" smtClean="0"/>
              <a:t>DSpace</a:t>
            </a:r>
            <a:r>
              <a:rPr lang="hu-HU" sz="1600" dirty="0" smtClean="0"/>
              <a:t> adminisztrátor a </a:t>
            </a:r>
            <a:r>
              <a:rPr lang="hu-HU" sz="1600" b="1" dirty="0" smtClean="0"/>
              <a:t>‘</a:t>
            </a:r>
            <a:r>
              <a:rPr lang="hu-HU" sz="1600" b="1" dirty="0" err="1" smtClean="0"/>
              <a:t>My</a:t>
            </a:r>
            <a:r>
              <a:rPr lang="hu-HU" sz="1600" b="1" dirty="0" smtClean="0"/>
              <a:t> </a:t>
            </a:r>
            <a:r>
              <a:rPr lang="hu-HU" sz="1600" b="1" dirty="0" err="1" smtClean="0"/>
              <a:t>DSpace</a:t>
            </a:r>
            <a:r>
              <a:rPr lang="hu-HU" sz="1600" b="1" dirty="0" smtClean="0"/>
              <a:t>’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menüponton keresztül</a:t>
            </a:r>
            <a:endParaRPr lang="en-GB" sz="1600" dirty="0" smtClean="0"/>
          </a:p>
          <a:p>
            <a:pPr lvl="1"/>
            <a:r>
              <a:rPr lang="hu-HU" sz="1600" dirty="0" smtClean="0"/>
              <a:t>Válasszuk ki Böngészés menüből a</a:t>
            </a:r>
            <a:r>
              <a:rPr lang="en-GB" sz="1600" dirty="0" smtClean="0"/>
              <a:t> </a:t>
            </a:r>
            <a:r>
              <a:rPr lang="en-GB" sz="1600" b="1" dirty="0" smtClean="0"/>
              <a:t>‘Community &amp; Collection’ </a:t>
            </a:r>
            <a:r>
              <a:rPr lang="hu-HU" sz="1600" b="1" dirty="0" smtClean="0"/>
              <a:t/>
            </a:r>
            <a:br>
              <a:rPr lang="hu-HU" sz="1600" b="1" dirty="0" smtClean="0"/>
            </a:br>
            <a:r>
              <a:rPr lang="en-GB" sz="1600" dirty="0" smtClean="0"/>
              <a:t>menu</a:t>
            </a:r>
            <a:r>
              <a:rPr lang="hu-HU" sz="1600" dirty="0" smtClean="0"/>
              <a:t>pontot</a:t>
            </a:r>
            <a:endParaRPr lang="en-GB" sz="1600" dirty="0" smtClean="0"/>
          </a:p>
          <a:p>
            <a:pPr lvl="1"/>
            <a:r>
              <a:rPr lang="hu-HU" sz="1600" dirty="0" smtClean="0"/>
              <a:t>Kattintsunk a</a:t>
            </a:r>
            <a:r>
              <a:rPr lang="en-GB" sz="1600" dirty="0" smtClean="0"/>
              <a:t> </a:t>
            </a:r>
            <a:r>
              <a:rPr lang="en-GB" sz="1600" b="1" dirty="0" smtClean="0"/>
              <a:t>‘Create Top-Level Community’ </a:t>
            </a:r>
            <a:r>
              <a:rPr lang="hu-HU" sz="1600" dirty="0" smtClean="0"/>
              <a:t>gombra az</a:t>
            </a:r>
            <a:r>
              <a:rPr lang="hu-HU" sz="1600" b="1" dirty="0" smtClean="0"/>
              <a:t/>
            </a:r>
            <a:br>
              <a:rPr lang="hu-HU" sz="1600" b="1" dirty="0" smtClean="0"/>
            </a:br>
            <a:r>
              <a:rPr lang="en-GB" sz="1600" dirty="0" smtClean="0"/>
              <a:t>Admin Tools men</a:t>
            </a:r>
            <a:r>
              <a:rPr lang="hu-HU" sz="1600" dirty="0" err="1" smtClean="0"/>
              <a:t>üben</a:t>
            </a:r>
            <a:endParaRPr lang="en-GB" sz="1600" dirty="0" smtClean="0"/>
          </a:p>
          <a:p>
            <a:pPr lvl="1"/>
            <a:r>
              <a:rPr lang="hu-HU" sz="1600" dirty="0" smtClean="0"/>
              <a:t>Adjuk meg a</a:t>
            </a:r>
            <a:r>
              <a:rPr lang="en-GB" sz="1600" dirty="0" smtClean="0"/>
              <a:t> </a:t>
            </a:r>
            <a:r>
              <a:rPr lang="hu-HU" sz="1600" dirty="0" smtClean="0"/>
              <a:t>kategóriánk leíró</a:t>
            </a:r>
            <a:r>
              <a:rPr lang="en-GB" sz="1600" dirty="0" smtClean="0"/>
              <a:t> meta</a:t>
            </a:r>
            <a:r>
              <a:rPr lang="hu-HU" sz="1600" dirty="0" smtClean="0"/>
              <a:t>a</a:t>
            </a:r>
            <a:r>
              <a:rPr lang="en-GB" sz="1600" dirty="0" smtClean="0"/>
              <a:t>data</a:t>
            </a:r>
            <a:r>
              <a:rPr lang="hu-HU" sz="1600" dirty="0" err="1" smtClean="0"/>
              <a:t>it</a:t>
            </a:r>
            <a:r>
              <a:rPr lang="hu-HU" sz="1600" dirty="0" smtClean="0"/>
              <a:t> </a:t>
            </a:r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>
              <a:buNone/>
            </a:pPr>
            <a:endParaRPr lang="en-GB" sz="1600" dirty="0" smtClean="0"/>
          </a:p>
          <a:p>
            <a:pPr lvl="1"/>
            <a:r>
              <a:rPr lang="hu-HU" sz="1600" dirty="0" smtClean="0"/>
              <a:t>Hozzuk létre a kategóriát a</a:t>
            </a:r>
            <a:r>
              <a:rPr lang="en-GB" sz="1600" dirty="0" smtClean="0"/>
              <a:t> </a:t>
            </a:r>
            <a:r>
              <a:rPr lang="en-GB" sz="1600" b="1" dirty="0" smtClean="0"/>
              <a:t>‘Create’</a:t>
            </a:r>
            <a:r>
              <a:rPr lang="en-GB" sz="1600" dirty="0" smtClean="0"/>
              <a:t> </a:t>
            </a:r>
            <a:r>
              <a:rPr lang="hu-HU" sz="1600" dirty="0" smtClean="0"/>
              <a:t>gombra kattintva</a:t>
            </a:r>
            <a:endParaRPr lang="en-GB" sz="1600" dirty="0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3"/>
          <a:srcRect l="1328" t="37354" r="88052" b="56055"/>
          <a:stretch>
            <a:fillRect/>
          </a:stretch>
        </p:blipFill>
        <p:spPr bwMode="auto">
          <a:xfrm>
            <a:off x="7286625" y="1500188"/>
            <a:ext cx="11430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3"/>
          <p:cNvPicPr>
            <a:picLocks noChangeAspect="1" noChangeArrowheads="1"/>
          </p:cNvPicPr>
          <p:nvPr/>
        </p:nvPicPr>
        <p:blipFill>
          <a:blip r:embed="rId3"/>
          <a:srcRect l="77876" t="24365" r="2213" b="69043"/>
          <a:stretch>
            <a:fillRect/>
          </a:stretch>
        </p:blipFill>
        <p:spPr bwMode="auto">
          <a:xfrm>
            <a:off x="7000875" y="2214563"/>
            <a:ext cx="200025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4"/>
          <p:cNvPicPr>
            <a:picLocks noChangeAspect="1" noChangeArrowheads="1"/>
          </p:cNvPicPr>
          <p:nvPr/>
        </p:nvPicPr>
        <p:blipFill>
          <a:blip r:embed="rId4"/>
          <a:srcRect l="14603" t="26367" r="26991" b="54590"/>
          <a:stretch>
            <a:fillRect/>
          </a:stretch>
        </p:blipFill>
        <p:spPr bwMode="auto">
          <a:xfrm>
            <a:off x="1928794" y="3714752"/>
            <a:ext cx="5929310" cy="1751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/>
          <p:cNvPicPr>
            <a:picLocks noChangeAspect="1" noChangeArrowheads="1"/>
          </p:cNvPicPr>
          <p:nvPr/>
        </p:nvPicPr>
        <p:blipFill>
          <a:blip r:embed="rId4"/>
          <a:srcRect l="38718" t="76367" r="54646" b="19238"/>
          <a:stretch>
            <a:fillRect/>
          </a:stretch>
        </p:blipFill>
        <p:spPr bwMode="auto">
          <a:xfrm>
            <a:off x="4786314" y="5357826"/>
            <a:ext cx="7143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– Gyűjtemény létrehozása</a:t>
            </a:r>
            <a:endParaRPr lang="en-GB" dirty="0" smtClean="0"/>
          </a:p>
        </p:txBody>
      </p:sp>
      <p:sp>
        <p:nvSpPr>
          <p:cNvPr id="12291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285875"/>
            <a:ext cx="8286750" cy="4786313"/>
          </a:xfrm>
        </p:spPr>
        <p:txBody>
          <a:bodyPr/>
          <a:lstStyle/>
          <a:p>
            <a:r>
              <a:rPr lang="hu-HU" sz="2400" dirty="0" smtClean="0"/>
              <a:t>Gyűjtemény létrehozása:</a:t>
            </a:r>
            <a:endParaRPr lang="hu-HU" sz="1800" dirty="0" smtClean="0"/>
          </a:p>
          <a:p>
            <a:pPr lvl="1"/>
            <a:r>
              <a:rPr lang="hu-HU" sz="1600" dirty="0" smtClean="0"/>
              <a:t>Menjünk azon kategória oldalára, amin belül a gyűjteményt létre szeretnénk hozni</a:t>
            </a:r>
            <a:endParaRPr lang="en-GB" sz="3200" dirty="0" smtClean="0"/>
          </a:p>
          <a:p>
            <a:pPr lvl="1"/>
            <a:r>
              <a:rPr lang="hu-HU" sz="1600" dirty="0" smtClean="0"/>
              <a:t>Kattintsunk a</a:t>
            </a:r>
            <a:r>
              <a:rPr lang="en-GB" sz="1600" dirty="0" smtClean="0"/>
              <a:t> </a:t>
            </a:r>
            <a:r>
              <a:rPr lang="en-GB" sz="1600" b="1" dirty="0" smtClean="0"/>
              <a:t>‘Create Collection’ </a:t>
            </a:r>
            <a:r>
              <a:rPr lang="en-GB" sz="1600" dirty="0" smtClean="0"/>
              <a:t> </a:t>
            </a:r>
            <a:r>
              <a:rPr lang="hu-HU" sz="1600" dirty="0" smtClean="0"/>
              <a:t>gombra</a:t>
            </a:r>
            <a:r>
              <a:rPr lang="en-GB" sz="1600" dirty="0" smtClean="0"/>
              <a:t> </a:t>
            </a:r>
            <a:r>
              <a:rPr lang="hu-HU" sz="1600" dirty="0" smtClean="0"/>
              <a:t>az </a:t>
            </a:r>
            <a:r>
              <a:rPr lang="en-GB" sz="1600" dirty="0" smtClean="0"/>
              <a:t>Admin Tools men</a:t>
            </a:r>
            <a:r>
              <a:rPr lang="hu-HU" sz="1600" dirty="0" err="1" smtClean="0"/>
              <a:t>üben</a:t>
            </a:r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endParaRPr lang="en-GB" sz="1600" dirty="0" smtClean="0"/>
          </a:p>
          <a:p>
            <a:pPr lvl="1"/>
            <a:r>
              <a:rPr lang="hu-HU" sz="1600" dirty="0" smtClean="0"/>
              <a:t>Válasszuk ki azon opciókat, melyeket szeretnénk alkalmazni a gyűjteményre nézve</a:t>
            </a:r>
            <a:endParaRPr lang="en-GB" sz="1600" dirty="0" smtClean="0"/>
          </a:p>
          <a:p>
            <a:pPr lvl="1"/>
            <a:endParaRPr lang="en-GB" sz="1600" dirty="0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3"/>
          <a:srcRect l="13274" t="20508" r="876" b="54590"/>
          <a:stretch>
            <a:fillRect/>
          </a:stretch>
        </p:blipFill>
        <p:spPr bwMode="auto">
          <a:xfrm>
            <a:off x="2214546" y="2357430"/>
            <a:ext cx="6286498" cy="1652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/>
          <p:cNvPicPr>
            <a:picLocks noChangeAspect="1" noChangeArrowheads="1"/>
          </p:cNvPicPr>
          <p:nvPr/>
        </p:nvPicPr>
        <p:blipFill>
          <a:blip r:embed="rId4"/>
          <a:srcRect l="1547" t="20703" r="22787" b="49403"/>
          <a:stretch>
            <a:fillRect/>
          </a:stretch>
        </p:blipFill>
        <p:spPr bwMode="auto">
          <a:xfrm>
            <a:off x="1500166" y="4414124"/>
            <a:ext cx="5429272" cy="194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– Gyűjtemény létrehozása</a:t>
            </a:r>
            <a:endParaRPr lang="en-GB" dirty="0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285875"/>
            <a:ext cx="8286750" cy="4786313"/>
          </a:xfrm>
        </p:spPr>
        <p:txBody>
          <a:bodyPr/>
          <a:lstStyle/>
          <a:p>
            <a:r>
              <a:rPr lang="hu-HU" sz="2400" dirty="0" smtClean="0"/>
              <a:t>Gyűjtemény létrehozása:</a:t>
            </a:r>
            <a:endParaRPr lang="hu-HU" sz="1600" dirty="0" smtClean="0"/>
          </a:p>
          <a:p>
            <a:pPr lvl="1"/>
            <a:r>
              <a:rPr lang="hu-HU" sz="1600" dirty="0" smtClean="0"/>
              <a:t>Adjuk meg a gyűjtemény leíró</a:t>
            </a:r>
            <a:r>
              <a:rPr lang="en-GB" sz="1600" dirty="0" smtClean="0"/>
              <a:t> meta</a:t>
            </a:r>
            <a:r>
              <a:rPr lang="hu-HU" sz="1600" dirty="0" smtClean="0"/>
              <a:t>a</a:t>
            </a:r>
            <a:r>
              <a:rPr lang="en-GB" sz="1600" dirty="0" smtClean="0"/>
              <a:t>data</a:t>
            </a:r>
            <a:r>
              <a:rPr lang="hu-HU" sz="1600" dirty="0" err="1" smtClean="0"/>
              <a:t>it</a:t>
            </a:r>
            <a:endParaRPr lang="en-GB" sz="1600" dirty="0" smtClean="0"/>
          </a:p>
          <a:p>
            <a:pPr lvl="1"/>
            <a:endParaRPr lang="en-GB" sz="1800" dirty="0" smtClean="0"/>
          </a:p>
          <a:p>
            <a:pPr lvl="1"/>
            <a:endParaRPr lang="en-GB" sz="1800" dirty="0" smtClean="0"/>
          </a:p>
          <a:p>
            <a:pPr lvl="1"/>
            <a:endParaRPr lang="en-GB" sz="1800" dirty="0" smtClean="0"/>
          </a:p>
          <a:p>
            <a:pPr lvl="1">
              <a:buNone/>
            </a:pPr>
            <a:endParaRPr lang="hu-HU" sz="1800" dirty="0" smtClean="0"/>
          </a:p>
          <a:p>
            <a:pPr lvl="1">
              <a:buNone/>
            </a:pPr>
            <a:endParaRPr lang="en-GB" sz="1800" dirty="0" smtClean="0"/>
          </a:p>
          <a:p>
            <a:pPr lvl="1"/>
            <a:r>
              <a:rPr lang="hu-HU" sz="1600" dirty="0" smtClean="0"/>
              <a:t>Válasszuk ki a gyűjteménybe való feltöltésre jogosult felhasználókat, majd kattintsunk a </a:t>
            </a:r>
            <a:r>
              <a:rPr lang="hu-HU" sz="1600" b="1" dirty="0" smtClean="0"/>
              <a:t>‘Következő’ </a:t>
            </a:r>
            <a:r>
              <a:rPr lang="hu-HU" sz="1600" dirty="0" smtClean="0"/>
              <a:t>gombra</a:t>
            </a:r>
            <a:endParaRPr lang="en-GB" sz="1600" b="1" dirty="0" smtClean="0"/>
          </a:p>
          <a:p>
            <a:pPr lvl="1"/>
            <a:endParaRPr lang="en-GB" sz="1800" dirty="0" smtClean="0"/>
          </a:p>
          <a:p>
            <a:pPr lvl="1"/>
            <a:endParaRPr lang="en-GB" sz="1800" dirty="0" smtClean="0"/>
          </a:p>
          <a:p>
            <a:pPr lvl="1"/>
            <a:endParaRPr lang="en-GB" sz="1800" dirty="0" smtClean="0"/>
          </a:p>
          <a:p>
            <a:pPr lvl="1"/>
            <a:endParaRPr lang="en-GB" sz="1400" dirty="0" smtClean="0"/>
          </a:p>
          <a:p>
            <a:pPr lvl="1">
              <a:buNone/>
            </a:pPr>
            <a:endParaRPr lang="hu-HU" sz="1400" dirty="0" smtClean="0"/>
          </a:p>
          <a:p>
            <a:pPr lvl="1">
              <a:buNone/>
            </a:pPr>
            <a:endParaRPr lang="en-GB" sz="1800" dirty="0" smtClean="0"/>
          </a:p>
          <a:p>
            <a:pPr lvl="1"/>
            <a:r>
              <a:rPr lang="hu-HU" sz="1600" dirty="0" smtClean="0"/>
              <a:t>Kattintsunk a</a:t>
            </a:r>
            <a:r>
              <a:rPr lang="en-GB" sz="1600" dirty="0" smtClean="0"/>
              <a:t> </a:t>
            </a:r>
            <a:r>
              <a:rPr lang="en-GB" sz="1600" b="1" dirty="0" smtClean="0"/>
              <a:t>‘Update’ </a:t>
            </a:r>
            <a:r>
              <a:rPr lang="hu-HU" sz="1600" dirty="0" smtClean="0"/>
              <a:t>gombra, hogy lezárjuk a gyűjtemény létrehozásának folyamatát</a:t>
            </a:r>
            <a:endParaRPr lang="en-GB" sz="1600" dirty="0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/>
          <a:srcRect l="1991" t="21240" r="27655" b="52821"/>
          <a:stretch>
            <a:fillRect/>
          </a:stretch>
        </p:blipFill>
        <p:spPr bwMode="auto">
          <a:xfrm>
            <a:off x="2643174" y="2071678"/>
            <a:ext cx="42767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4"/>
          <a:srcRect l="1328" t="21240" r="48894" b="41406"/>
          <a:stretch>
            <a:fillRect/>
          </a:stretch>
        </p:blipFill>
        <p:spPr bwMode="auto">
          <a:xfrm>
            <a:off x="3428992" y="4000504"/>
            <a:ext cx="2928958" cy="1992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Felhasználók létrehozása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Önregisztráció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hu-HU" dirty="0" smtClean="0"/>
              <a:t>‘</a:t>
            </a:r>
            <a:r>
              <a:rPr lang="hu-HU" dirty="0" err="1" smtClean="0"/>
              <a:t>My</a:t>
            </a:r>
            <a:r>
              <a:rPr lang="hu-HU" dirty="0" smtClean="0"/>
              <a:t> </a:t>
            </a:r>
            <a:r>
              <a:rPr lang="hu-HU" dirty="0" err="1" smtClean="0"/>
              <a:t>Dspace</a:t>
            </a:r>
            <a:r>
              <a:rPr lang="hu-HU" dirty="0" smtClean="0"/>
              <a:t>’ menüpont -&gt; ‘New </a:t>
            </a:r>
            <a:r>
              <a:rPr lang="hu-HU" dirty="0" err="1" smtClean="0"/>
              <a:t>user</a:t>
            </a:r>
            <a:r>
              <a:rPr lang="hu-HU" dirty="0" smtClean="0"/>
              <a:t>? </a:t>
            </a:r>
            <a:r>
              <a:rPr lang="hu-HU" dirty="0" err="1" smtClean="0"/>
              <a:t>Click</a:t>
            </a:r>
            <a:r>
              <a:rPr lang="hu-HU" dirty="0" smtClean="0"/>
              <a:t> here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register</a:t>
            </a:r>
            <a:r>
              <a:rPr lang="hu-HU" dirty="0" smtClean="0"/>
              <a:t>’ linket</a:t>
            </a:r>
            <a:endParaRPr lang="en-GB" dirty="0" smtClean="0"/>
          </a:p>
          <a:p>
            <a:pPr lvl="1" eaLnBrk="1" hangingPunct="1"/>
            <a:r>
              <a:rPr lang="hu-HU" dirty="0" smtClean="0"/>
              <a:t>E-mail cím megadása</a:t>
            </a:r>
          </a:p>
          <a:p>
            <a:pPr lvl="1" eaLnBrk="1" hangingPunct="1"/>
            <a:r>
              <a:rPr lang="hu-HU" dirty="0" smtClean="0"/>
              <a:t>E-mailben kapott link követése</a:t>
            </a:r>
          </a:p>
          <a:p>
            <a:pPr lvl="1" eaLnBrk="1" hangingPunct="1"/>
            <a:r>
              <a:rPr lang="hu-HU" dirty="0" smtClean="0"/>
              <a:t>Pár adat megadása</a:t>
            </a:r>
          </a:p>
          <a:p>
            <a:pPr eaLnBrk="1" hangingPunct="1"/>
            <a:r>
              <a:rPr lang="hu-HU" dirty="0" smtClean="0"/>
              <a:t> Teszteléshez:</a:t>
            </a:r>
          </a:p>
          <a:p>
            <a:pPr lvl="1" eaLnBrk="1" hangingPunct="1"/>
            <a:r>
              <a:rPr lang="hu-HU" dirty="0" smtClean="0"/>
              <a:t>[</a:t>
            </a:r>
            <a:r>
              <a:rPr lang="hu-HU" dirty="0" err="1" smtClean="0"/>
              <a:t>dspace</a:t>
            </a:r>
            <a:r>
              <a:rPr lang="hu-HU" dirty="0" smtClean="0"/>
              <a:t>]/bin/</a:t>
            </a:r>
            <a:r>
              <a:rPr lang="hu-HU" dirty="0" err="1" smtClean="0"/>
              <a:t>create-administrator</a:t>
            </a:r>
            <a:endParaRPr lang="hu-HU" dirty="0" smtClean="0"/>
          </a:p>
          <a:p>
            <a:pPr lvl="1" eaLnBrk="1" hangingPunct="1"/>
            <a:r>
              <a:rPr lang="hu-HU" dirty="0" smtClean="0"/>
              <a:t>Felhasználó törlése az Adminisztrátor csoportból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Csoportok létrehozása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A logikailag összetartozó felhasználókat fogjuk össze egy-egy csoportba</a:t>
            </a:r>
            <a:r>
              <a:rPr lang="en-GB" sz="2800" dirty="0" smtClean="0"/>
              <a:t>:</a:t>
            </a:r>
            <a:endParaRPr lang="hu-HU" sz="2800" dirty="0" smtClean="0"/>
          </a:p>
          <a:p>
            <a:pPr lvl="1" eaLnBrk="1" hangingPunct="1"/>
            <a:r>
              <a:rPr lang="hu-HU" sz="2400" dirty="0" smtClean="0"/>
              <a:t>Elérhető:        </a:t>
            </a:r>
            <a:r>
              <a:rPr lang="hu-HU" sz="2000" dirty="0" smtClean="0"/>
              <a:t> </a:t>
            </a:r>
            <a:r>
              <a:rPr lang="hu-HU" sz="1400" dirty="0" err="1" smtClean="0">
                <a:latin typeface="Consolas" pitchFamily="49" charset="0"/>
              </a:rPr>
              <a:t>Administer</a:t>
            </a:r>
            <a:r>
              <a:rPr lang="hu-HU" sz="1400" dirty="0" smtClean="0">
                <a:latin typeface="Consolas" pitchFamily="49" charset="0"/>
              </a:rPr>
              <a:t> -&gt; </a:t>
            </a:r>
            <a:r>
              <a:rPr lang="hu-HU" sz="1400" dirty="0" err="1" smtClean="0">
                <a:latin typeface="Consolas" pitchFamily="49" charset="0"/>
              </a:rPr>
              <a:t>Groups</a:t>
            </a:r>
            <a:endParaRPr lang="en-GB" sz="2000" dirty="0" smtClean="0">
              <a:latin typeface="Consolas" pitchFamily="49" charset="0"/>
            </a:endParaRPr>
          </a:p>
          <a:p>
            <a:pPr lvl="1" eaLnBrk="1" hangingPunct="1"/>
            <a:r>
              <a:rPr lang="hu-HU" sz="2400" dirty="0" smtClean="0"/>
              <a:t>Hozzunk létre új csoportot</a:t>
            </a:r>
            <a:endParaRPr lang="en-GB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5697" t="31110" r="5141" b="33575"/>
          <a:stretch>
            <a:fillRect/>
          </a:stretch>
        </p:blipFill>
        <p:spPr bwMode="auto">
          <a:xfrm>
            <a:off x="1714480" y="3714752"/>
            <a:ext cx="5786437" cy="2095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Felhasználók adminisztrálása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3000" dirty="0" smtClean="0"/>
              <a:t>Felhasználók adminisztrálása</a:t>
            </a:r>
            <a:r>
              <a:rPr lang="en-GB" sz="3000" dirty="0" smtClean="0"/>
              <a:t>:</a:t>
            </a:r>
          </a:p>
          <a:p>
            <a:pPr lvl="1" eaLnBrk="1" hangingPunct="1"/>
            <a:r>
              <a:rPr lang="hu-HU" dirty="0" smtClean="0"/>
              <a:t>Létrehozás</a:t>
            </a:r>
            <a:endParaRPr lang="en-GB" sz="2400" dirty="0" smtClean="0"/>
          </a:p>
          <a:p>
            <a:pPr lvl="1" eaLnBrk="1" hangingPunct="1"/>
            <a:r>
              <a:rPr lang="hu-HU" dirty="0" smtClean="0"/>
              <a:t>Módosítás</a:t>
            </a:r>
            <a:endParaRPr lang="en-GB" dirty="0" smtClean="0"/>
          </a:p>
          <a:p>
            <a:pPr lvl="1" eaLnBrk="1" hangingPunct="1"/>
            <a:r>
              <a:rPr lang="hu-HU" dirty="0" smtClean="0"/>
              <a:t>Törlés</a:t>
            </a:r>
          </a:p>
          <a:p>
            <a:pPr eaLnBrk="1" hangingPunct="1"/>
            <a:r>
              <a:rPr lang="hu-HU" sz="3000" dirty="0" smtClean="0"/>
              <a:t>Adminisztrációs felület elérhetősége:</a:t>
            </a:r>
            <a:br>
              <a:rPr lang="hu-HU" sz="3000" dirty="0" smtClean="0"/>
            </a:br>
            <a:r>
              <a:rPr lang="hu-HU" sz="3600" dirty="0" smtClean="0"/>
              <a:t>			</a:t>
            </a:r>
            <a:r>
              <a:rPr lang="hu-HU" sz="1600" dirty="0" err="1" smtClean="0">
                <a:latin typeface="Consolas" pitchFamily="49" charset="0"/>
              </a:rPr>
              <a:t>Administer</a:t>
            </a:r>
            <a:r>
              <a:rPr lang="hu-HU" sz="1600" dirty="0" smtClean="0">
                <a:latin typeface="Consolas" pitchFamily="49" charset="0"/>
              </a:rPr>
              <a:t> -&gt; </a:t>
            </a:r>
            <a:r>
              <a:rPr lang="hu-HU" sz="1600" dirty="0" err="1" smtClean="0">
                <a:latin typeface="Consolas" pitchFamily="49" charset="0"/>
              </a:rPr>
              <a:t>E-People</a:t>
            </a:r>
            <a:r>
              <a:rPr lang="hu-HU" sz="1600" dirty="0" smtClean="0">
                <a:latin typeface="Consolas" pitchFamily="49" charset="0"/>
              </a:rPr>
              <a:t> -&gt;</a:t>
            </a:r>
            <a:endParaRPr lang="hu-HU" dirty="0" smtClean="0"/>
          </a:p>
          <a:p>
            <a:pPr eaLnBrk="1" hangingPunct="1"/>
            <a:endParaRPr lang="en-GB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 l="15195" t="29820" r="6323" b="47478"/>
          <a:stretch>
            <a:fillRect/>
          </a:stretch>
        </p:blipFill>
        <p:spPr bwMode="auto">
          <a:xfrm>
            <a:off x="500034" y="4429132"/>
            <a:ext cx="7929562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Csoportok adminisztrálása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800" dirty="0" smtClean="0"/>
              <a:t>Csoportok adminisztrálása</a:t>
            </a:r>
            <a:r>
              <a:rPr lang="en-GB" sz="2800" dirty="0" smtClean="0"/>
              <a:t>:</a:t>
            </a:r>
          </a:p>
          <a:p>
            <a:pPr lvl="1" eaLnBrk="1" hangingPunct="1"/>
            <a:r>
              <a:rPr lang="hu-HU" sz="2400" dirty="0" smtClean="0"/>
              <a:t>Létrehozás</a:t>
            </a:r>
            <a:endParaRPr lang="en-GB" sz="2400" dirty="0" smtClean="0"/>
          </a:p>
          <a:p>
            <a:pPr lvl="1" eaLnBrk="1" hangingPunct="1"/>
            <a:r>
              <a:rPr lang="hu-HU" sz="2400" dirty="0" smtClean="0"/>
              <a:t>Szerkesztés</a:t>
            </a:r>
            <a:endParaRPr lang="en-GB" sz="2400" dirty="0" smtClean="0"/>
          </a:p>
          <a:p>
            <a:pPr lvl="1" eaLnBrk="1" hangingPunct="1"/>
            <a:r>
              <a:rPr lang="hu-HU" sz="2400" dirty="0" smtClean="0"/>
              <a:t>Törlés</a:t>
            </a:r>
            <a:endParaRPr lang="hu-HU" dirty="0" smtClean="0"/>
          </a:p>
          <a:p>
            <a:pPr lvl="1" eaLnBrk="1" hangingPunct="1"/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5697" t="26906" r="5823" b="24327"/>
          <a:stretch>
            <a:fillRect/>
          </a:stretch>
        </p:blipFill>
        <p:spPr bwMode="auto">
          <a:xfrm>
            <a:off x="1500166" y="3357562"/>
            <a:ext cx="585787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l="31447" t="46278" r="20091" b="34439"/>
          <a:stretch>
            <a:fillRect/>
          </a:stretch>
        </p:blipFill>
        <p:spPr bwMode="auto">
          <a:xfrm>
            <a:off x="4929191" y="1571611"/>
            <a:ext cx="3914382" cy="1264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Munkafolyamat adminisztrálása</a:t>
            </a:r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5013" t="45404" r="43358" b="36098"/>
          <a:stretch>
            <a:fillRect/>
          </a:stretch>
        </p:blipFill>
        <p:spPr bwMode="auto">
          <a:xfrm>
            <a:off x="4286248" y="1500174"/>
            <a:ext cx="435768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Gyűjtemény szerkesztése:</a:t>
            </a:r>
          </a:p>
          <a:p>
            <a:pPr lvl="2" eaLnBrk="1" hangingPunct="1"/>
            <a:r>
              <a:rPr lang="hu-HU" dirty="0" smtClean="0"/>
              <a:t>Létrehozás, </a:t>
            </a:r>
            <a:br>
              <a:rPr lang="hu-HU" dirty="0" smtClean="0"/>
            </a:br>
            <a:r>
              <a:rPr lang="hu-HU" dirty="0" smtClean="0"/>
              <a:t>módosítás, </a:t>
            </a:r>
            <a:br>
              <a:rPr lang="hu-HU" dirty="0" smtClean="0"/>
            </a:br>
            <a:r>
              <a:rPr lang="hu-HU" dirty="0" smtClean="0"/>
              <a:t>szerkesztés</a:t>
            </a:r>
          </a:p>
          <a:p>
            <a:pPr eaLnBrk="1" hangingPunct="1"/>
            <a:endParaRPr lang="hu-HU" dirty="0" smtClean="0"/>
          </a:p>
          <a:p>
            <a:pPr eaLnBrk="1" hangingPunct="1"/>
            <a:endParaRPr lang="hu-HU" dirty="0" smtClean="0"/>
          </a:p>
          <a:p>
            <a:pPr eaLnBrk="1" hangingPunct="1"/>
            <a:endParaRPr lang="hu-HU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l="15697" t="26906" r="5823" b="24327"/>
          <a:stretch>
            <a:fillRect/>
          </a:stretch>
        </p:blipFill>
        <p:spPr bwMode="auto">
          <a:xfrm>
            <a:off x="1500166" y="3357562"/>
            <a:ext cx="585787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Feltöltési 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2400" dirty="0" smtClean="0"/>
              <a:t>Új dokumentum beküldése</a:t>
            </a:r>
          </a:p>
          <a:p>
            <a:pPr lvl="1" eaLnBrk="1" hangingPunct="1"/>
            <a:r>
              <a:rPr lang="hu-HU" sz="2000" dirty="0" smtClean="0"/>
              <a:t>Gyűjtemény kiválasztása | ‘</a:t>
            </a:r>
            <a:r>
              <a:rPr lang="hu-HU" sz="2000" dirty="0" err="1" smtClean="0"/>
              <a:t>Submit</a:t>
            </a:r>
            <a:r>
              <a:rPr lang="hu-HU" sz="2000" dirty="0" smtClean="0"/>
              <a:t>’ gombra kattintás</a:t>
            </a:r>
          </a:p>
          <a:p>
            <a:pPr lvl="1" eaLnBrk="1" hangingPunct="1"/>
            <a:r>
              <a:rPr lang="hu-HU" sz="2000" dirty="0" smtClean="0"/>
              <a:t>Kezdeti kérdések megválaszolása</a:t>
            </a:r>
          </a:p>
          <a:p>
            <a:pPr lvl="1" eaLnBrk="1" hangingPunct="1"/>
            <a:r>
              <a:rPr lang="hu-HU" sz="2000" dirty="0" smtClean="0"/>
              <a:t>Leíró </a:t>
            </a:r>
            <a:r>
              <a:rPr lang="hu-HU" sz="2000" dirty="0" err="1" smtClean="0"/>
              <a:t>metaadatok</a:t>
            </a:r>
            <a:r>
              <a:rPr lang="hu-HU" sz="2000" dirty="0" smtClean="0"/>
              <a:t> megadása</a:t>
            </a:r>
          </a:p>
          <a:p>
            <a:pPr lvl="1" eaLnBrk="1" hangingPunct="1"/>
            <a:r>
              <a:rPr lang="hu-HU" sz="2000" dirty="0" smtClean="0"/>
              <a:t>Fájl(ok) feltöltése</a:t>
            </a:r>
          </a:p>
          <a:p>
            <a:pPr lvl="2" eaLnBrk="1" hangingPunct="1"/>
            <a:r>
              <a:rPr lang="hu-HU" sz="1600" dirty="0" smtClean="0"/>
              <a:t>Egy vagy több</a:t>
            </a:r>
          </a:p>
          <a:p>
            <a:pPr lvl="2" eaLnBrk="1" hangingPunct="1"/>
            <a:r>
              <a:rPr lang="hu-HU" sz="1600" dirty="0" smtClean="0"/>
              <a:t>Fájlformátum</a:t>
            </a:r>
          </a:p>
          <a:p>
            <a:pPr lvl="2" eaLnBrk="1" hangingPunct="1"/>
            <a:r>
              <a:rPr lang="hu-HU" sz="1600" dirty="0" smtClean="0"/>
              <a:t>Leírás</a:t>
            </a:r>
          </a:p>
          <a:p>
            <a:pPr lvl="2" eaLnBrk="1" hangingPunct="1"/>
            <a:r>
              <a:rPr lang="hu-HU" sz="1600" dirty="0" smtClean="0"/>
              <a:t>Kihagyás</a:t>
            </a:r>
          </a:p>
          <a:p>
            <a:pPr lvl="1" eaLnBrk="1" hangingPunct="1"/>
            <a:r>
              <a:rPr lang="hu-HU" sz="2000" dirty="0" smtClean="0"/>
              <a:t>Megadott adatok ellenőrzése</a:t>
            </a:r>
          </a:p>
          <a:p>
            <a:pPr lvl="1" eaLnBrk="1" hangingPunct="1"/>
            <a:r>
              <a:rPr lang="hu-HU" sz="2000" dirty="0" err="1" smtClean="0"/>
              <a:t>Creative</a:t>
            </a:r>
            <a:r>
              <a:rPr lang="hu-HU" sz="2000" dirty="0" smtClean="0"/>
              <a:t> </a:t>
            </a:r>
            <a:r>
              <a:rPr lang="hu-HU" sz="2000" dirty="0" err="1" smtClean="0"/>
              <a:t>Commons</a:t>
            </a:r>
            <a:r>
              <a:rPr lang="hu-HU" sz="2000" dirty="0" smtClean="0"/>
              <a:t> Licenc</a:t>
            </a:r>
          </a:p>
          <a:p>
            <a:pPr lvl="2" eaLnBrk="1" hangingPunct="1"/>
            <a:r>
              <a:rPr lang="hu-HU" sz="1600" dirty="0" smtClean="0"/>
              <a:t>Összeállítás -&gt; Elfogadás</a:t>
            </a:r>
          </a:p>
          <a:p>
            <a:pPr lvl="2" eaLnBrk="1" hangingPunct="1"/>
            <a:r>
              <a:rPr lang="hu-HU" sz="1600" dirty="0" smtClean="0"/>
              <a:t>Kihagyás</a:t>
            </a:r>
          </a:p>
          <a:p>
            <a:pPr lvl="1" eaLnBrk="1" hangingPunct="1"/>
            <a:r>
              <a:rPr lang="hu-HU" sz="2000" dirty="0" smtClean="0"/>
              <a:t>Licenc (elhelyezési megállapodás) elfogadása</a:t>
            </a:r>
          </a:p>
          <a:p>
            <a:pPr eaLnBrk="1" hangingPunct="1"/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Ellenőrzési 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1800" dirty="0" smtClean="0"/>
              <a:t>Feltöltés megtörténte után a megfelelő felhasználó(k) e-mail értesítést kap(</a:t>
            </a:r>
            <a:r>
              <a:rPr lang="hu-HU" sz="1800" dirty="0" err="1" smtClean="0"/>
              <a:t>nak</a:t>
            </a:r>
            <a:r>
              <a:rPr lang="hu-HU" sz="1800" dirty="0" smtClean="0"/>
              <a:t>)</a:t>
            </a:r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2000" dirty="0" smtClean="0"/>
          </a:p>
          <a:p>
            <a:pPr eaLnBrk="1" hangingPunct="1"/>
            <a:r>
              <a:rPr lang="hu-HU" sz="1800" dirty="0" smtClean="0"/>
              <a:t>A tétel megjelenik a felhasználó(k) ‘</a:t>
            </a:r>
            <a:r>
              <a:rPr lang="hu-HU" sz="1800" dirty="0" err="1" smtClean="0"/>
              <a:t>My</a:t>
            </a:r>
            <a:r>
              <a:rPr lang="hu-HU" sz="1800" dirty="0" smtClean="0"/>
              <a:t> </a:t>
            </a:r>
            <a:r>
              <a:rPr lang="hu-HU" sz="1800" dirty="0" err="1" smtClean="0"/>
              <a:t>DSpace</a:t>
            </a:r>
            <a:r>
              <a:rPr lang="hu-HU" sz="1800" dirty="0" smtClean="0"/>
              <a:t>’ oldalán</a:t>
            </a:r>
          </a:p>
          <a:p>
            <a:pPr eaLnBrk="1" hangingPunct="1"/>
            <a:endParaRPr lang="en-GB" sz="2400" dirty="0" smtClean="0"/>
          </a:p>
        </p:txBody>
      </p:sp>
      <p:sp>
        <p:nvSpPr>
          <p:cNvPr id="4" name="Folded Corner 3"/>
          <p:cNvSpPr/>
          <p:nvPr/>
        </p:nvSpPr>
        <p:spPr>
          <a:xfrm>
            <a:off x="2214546" y="1785926"/>
            <a:ext cx="5072063" cy="2500330"/>
          </a:xfrm>
          <a:prstGeom prst="foldedCorner">
            <a:avLst>
              <a:gd name="adj" fmla="val 12823"/>
            </a:avLst>
          </a:prstGeom>
          <a:solidFill>
            <a:srgbClr val="E8E18C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Subject: DSpace: You have a new task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From: dspace@example.org</a:t>
            </a:r>
          </a:p>
          <a:p>
            <a:pPr>
              <a:defRPr/>
            </a:pPr>
            <a:endParaRPr lang="en-GB" sz="800" dirty="0">
              <a:solidFill>
                <a:schemeClr val="tx1"/>
              </a:solidFill>
              <a:latin typeface="Courier New" pitchFamily="49" charset="0"/>
              <a:cs typeface="Courier New" pitchFamily="49" charset="0"/>
            </a:endParaRP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A new item has been submitted: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 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Title:        Workflow training package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Collection:   DSpace training materials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Submitted by: Stuart Lewis(</a:t>
            </a:r>
            <a:r>
              <a:rPr lang="en-GB" sz="800" b="1" dirty="0" err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stuart@example.com</a:t>
            </a: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 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The submission must be checked before inclusion in the archive.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 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To claim this task, please visit your "My DSpace"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page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 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Many thanks!</a:t>
            </a:r>
          </a:p>
          <a:p>
            <a:pPr>
              <a:defRPr/>
            </a:pPr>
            <a:r>
              <a:rPr lang="en-GB" sz="12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 </a:t>
            </a:r>
          </a:p>
          <a:p>
            <a:pPr>
              <a:defRPr/>
            </a:pPr>
            <a:r>
              <a:rPr lang="en-GB" sz="8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DSpace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3194" t="33191" r="6770" b="42827"/>
          <a:stretch>
            <a:fillRect/>
          </a:stretch>
        </p:blipFill>
        <p:spPr bwMode="auto">
          <a:xfrm>
            <a:off x="1285852" y="4714884"/>
            <a:ext cx="674846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Ellenőrzési folyamat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sz="1800" dirty="0" smtClean="0"/>
              <a:t>Feladat</a:t>
            </a:r>
            <a:br>
              <a:rPr lang="hu-HU" sz="1800" dirty="0" smtClean="0"/>
            </a:br>
            <a:r>
              <a:rPr lang="hu-HU" sz="1800" dirty="0" smtClean="0"/>
              <a:t>választása</a:t>
            </a:r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/>
            <a:endParaRPr lang="hu-HU" sz="1800" dirty="0" smtClean="0"/>
          </a:p>
          <a:p>
            <a:pPr eaLnBrk="1" hangingPunct="1">
              <a:buNone/>
            </a:pPr>
            <a:endParaRPr lang="hu-HU" sz="2000" dirty="0" smtClean="0"/>
          </a:p>
          <a:p>
            <a:pPr eaLnBrk="1" hangingPunct="1"/>
            <a:r>
              <a:rPr lang="hu-HU" sz="1800" dirty="0" smtClean="0"/>
              <a:t>Feladat</a:t>
            </a:r>
            <a:br>
              <a:rPr lang="hu-HU" sz="1800" dirty="0" smtClean="0"/>
            </a:br>
            <a:r>
              <a:rPr lang="hu-HU" sz="1800" dirty="0" smtClean="0"/>
              <a:t>elfogadása</a:t>
            </a:r>
          </a:p>
          <a:p>
            <a:pPr eaLnBrk="1" hangingPunct="1"/>
            <a:endParaRPr lang="en-GB" sz="24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13368" t="27409" r="6944" b="35760"/>
          <a:stretch>
            <a:fillRect/>
          </a:stretch>
        </p:blipFill>
        <p:spPr bwMode="auto">
          <a:xfrm>
            <a:off x="2214546" y="1357298"/>
            <a:ext cx="6634161" cy="2491270"/>
          </a:xfrm>
          <a:prstGeom prst="rect">
            <a:avLst/>
          </a:prstGeom>
          <a:noFill/>
          <a:ln w="9525">
            <a:solidFill>
              <a:srgbClr val="E2DA70"/>
            </a:solidFill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 l="13020" t="63812" r="18924" b="7495"/>
          <a:stretch>
            <a:fillRect/>
          </a:stretch>
        </p:blipFill>
        <p:spPr bwMode="auto">
          <a:xfrm>
            <a:off x="2214546" y="4000504"/>
            <a:ext cx="6700838" cy="2286000"/>
          </a:xfrm>
          <a:prstGeom prst="rect">
            <a:avLst/>
          </a:prstGeom>
          <a:noFill/>
          <a:ln w="9525">
            <a:solidFill>
              <a:srgbClr val="E2DA7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 l="12750" t="28800" r="25500" b="14400"/>
          <a:stretch>
            <a:fillRect/>
          </a:stretch>
        </p:blipFill>
        <p:spPr bwMode="auto">
          <a:xfrm>
            <a:off x="1643042" y="3000372"/>
            <a:ext cx="5742610" cy="3301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Gyakorlat – Tételhez tartozó  jogosultságok</a:t>
            </a:r>
            <a:endParaRPr lang="en-GB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Tétel szerkesztése</a:t>
            </a:r>
            <a:r>
              <a:rPr lang="en-GB" dirty="0" smtClean="0"/>
              <a:t>:</a:t>
            </a:r>
          </a:p>
          <a:p>
            <a:pPr lvl="1" eaLnBrk="1" hangingPunct="1"/>
            <a:endParaRPr lang="en-GB" dirty="0" smtClean="0"/>
          </a:p>
          <a:p>
            <a:pPr eaLnBrk="1" hangingPunct="1"/>
            <a:r>
              <a:rPr lang="hu-HU" dirty="0" smtClean="0"/>
              <a:t>Beállítások:</a:t>
            </a:r>
          </a:p>
          <a:p>
            <a:pPr lvl="1" eaLnBrk="1" hangingPunct="1"/>
            <a:endParaRPr lang="hu-HU" dirty="0" smtClean="0"/>
          </a:p>
          <a:p>
            <a:pPr lvl="1" eaLnBrk="1" hangingPunct="1"/>
            <a:r>
              <a:rPr lang="hu-HU" dirty="0" smtClean="0"/>
              <a:t>Tétel</a:t>
            </a:r>
          </a:p>
          <a:p>
            <a:pPr lvl="1" eaLnBrk="1" hangingPunct="1"/>
            <a:endParaRPr lang="hu-HU" dirty="0" smtClean="0"/>
          </a:p>
          <a:p>
            <a:pPr lvl="1" eaLnBrk="1" hangingPunct="1"/>
            <a:r>
              <a:rPr lang="hu-HU" dirty="0" smtClean="0"/>
              <a:t>Köteg</a:t>
            </a:r>
          </a:p>
          <a:p>
            <a:pPr lvl="1" eaLnBrk="1" hangingPunct="1"/>
            <a:endParaRPr lang="hu-HU" dirty="0" smtClean="0"/>
          </a:p>
          <a:p>
            <a:pPr lvl="1" eaLnBrk="1" hangingPunct="1"/>
            <a:r>
              <a:rPr lang="hu-HU" dirty="0" err="1" smtClean="0"/>
              <a:t>Bitstream</a:t>
            </a:r>
            <a:endParaRPr lang="hu-HU" dirty="0" smtClean="0"/>
          </a:p>
          <a:p>
            <a:pPr eaLnBrk="1" hangingPunct="1"/>
            <a:endParaRPr lang="hu-HU" dirty="0" smtClean="0"/>
          </a:p>
          <a:p>
            <a:pPr eaLnBrk="1" hangingPunct="1"/>
            <a:endParaRPr lang="en-GB" dirty="0" smtClean="0"/>
          </a:p>
          <a:p>
            <a:pPr lvl="1" eaLnBrk="1" hangingPunct="1">
              <a:buNone/>
            </a:pPr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 l="27079" t="61378" r="44722" b="32735"/>
          <a:stretch>
            <a:fillRect/>
          </a:stretch>
        </p:blipFill>
        <p:spPr bwMode="auto">
          <a:xfrm>
            <a:off x="2837100" y="2000240"/>
            <a:ext cx="3878006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2700" dirty="0" smtClean="0"/>
              <a:t>Gyakorlat – Gyűjteményhez tartozó  jogosultságok</a:t>
            </a:r>
            <a:endParaRPr lang="en-GB" sz="2700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pPr eaLnBrk="1" hangingPunct="1"/>
            <a:r>
              <a:rPr lang="hu-HU" dirty="0" smtClean="0"/>
              <a:t>Gyűjtemény szerkesztése</a:t>
            </a:r>
            <a:r>
              <a:rPr lang="en-GB" dirty="0" smtClean="0"/>
              <a:t>:</a:t>
            </a:r>
            <a:endParaRPr lang="hu-HU" dirty="0" smtClean="0"/>
          </a:p>
          <a:p>
            <a:pPr eaLnBrk="1" hangingPunct="1"/>
            <a:endParaRPr lang="hu-HU" dirty="0" smtClean="0"/>
          </a:p>
          <a:p>
            <a:pPr eaLnBrk="1" hangingPunct="1"/>
            <a:endParaRPr lang="hu-HU" dirty="0" smtClean="0"/>
          </a:p>
          <a:p>
            <a:pPr eaLnBrk="1" hangingPunct="1"/>
            <a:r>
              <a:rPr lang="hu-HU" dirty="0" smtClean="0"/>
              <a:t>Gyűjteményhez tartozó jogosultságok:</a:t>
            </a:r>
          </a:p>
          <a:p>
            <a:pPr eaLnBrk="1" hangingPunct="1"/>
            <a:endParaRPr lang="en-GB" dirty="0" smtClean="0"/>
          </a:p>
          <a:p>
            <a:pPr lvl="1" eaLnBrk="1" hangingPunct="1"/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8427" t="64743" r="52911" b="24327"/>
          <a:stretch>
            <a:fillRect/>
          </a:stretch>
        </p:blipFill>
        <p:spPr bwMode="auto">
          <a:xfrm>
            <a:off x="3214678" y="2000240"/>
            <a:ext cx="30003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/>
          <a:srcRect l="33750" t="39600" r="21750" b="20400"/>
          <a:stretch>
            <a:fillRect/>
          </a:stretch>
        </p:blipFill>
        <p:spPr bwMode="auto">
          <a:xfrm>
            <a:off x="2428860" y="3657979"/>
            <a:ext cx="4552490" cy="255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Séma szerkesztése</a:t>
            </a:r>
            <a:endParaRPr lang="en-GB" dirty="0" smtClean="0"/>
          </a:p>
        </p:txBody>
      </p:sp>
      <p:sp>
        <p:nvSpPr>
          <p:cNvPr id="921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400" dirty="0" smtClean="0"/>
              <a:t>Lehetőség van új elem hozzáadására, meglévő frissítésére vagy törlésére</a:t>
            </a:r>
            <a:endParaRPr lang="en-GB" dirty="0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/>
          <a:srcRect l="19791" t="22702" r="7188" b="5829"/>
          <a:stretch>
            <a:fillRect/>
          </a:stretch>
        </p:blipFill>
        <p:spPr bwMode="auto">
          <a:xfrm>
            <a:off x="2500298" y="2000240"/>
            <a:ext cx="5429250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Feltölő</a:t>
            </a:r>
            <a:r>
              <a:rPr lang="hu-HU" dirty="0" smtClean="0"/>
              <a:t> űrlap módosítása</a:t>
            </a:r>
            <a:endParaRPr lang="en-GB" dirty="0" smtClean="0"/>
          </a:p>
        </p:txBody>
      </p:sp>
      <p:sp>
        <p:nvSpPr>
          <p:cNvPr id="921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596" y="1214422"/>
            <a:ext cx="8286750" cy="4786312"/>
          </a:xfrm>
        </p:spPr>
        <p:txBody>
          <a:bodyPr/>
          <a:lstStyle/>
          <a:p>
            <a:r>
              <a:rPr lang="hu-HU" sz="1600" dirty="0" err="1" smtClean="0"/>
              <a:t>gedit</a:t>
            </a:r>
            <a:r>
              <a:rPr lang="hu-HU" sz="1600" dirty="0" smtClean="0"/>
              <a:t> [</a:t>
            </a:r>
            <a:r>
              <a:rPr lang="hu-HU" sz="1600" dirty="0" err="1" smtClean="0"/>
              <a:t>dspace</a:t>
            </a:r>
            <a:r>
              <a:rPr lang="hu-HU" sz="1600" dirty="0" smtClean="0"/>
              <a:t>]/</a:t>
            </a:r>
            <a:r>
              <a:rPr lang="hu-HU" sz="1600" dirty="0" err="1" smtClean="0"/>
              <a:t>config</a:t>
            </a:r>
            <a:r>
              <a:rPr lang="hu-HU" sz="1600" dirty="0" smtClean="0"/>
              <a:t>/</a:t>
            </a:r>
            <a:r>
              <a:rPr lang="hu-HU" sz="1600" dirty="0" err="1" smtClean="0"/>
              <a:t>input-forms.xml</a:t>
            </a:r>
            <a:endParaRPr lang="hu-HU" sz="1600" dirty="0" smtClean="0"/>
          </a:p>
          <a:p>
            <a:pPr lvl="1"/>
            <a:r>
              <a:rPr lang="hu-HU" sz="1200" dirty="0" smtClean="0"/>
              <a:t>&lt;</a:t>
            </a:r>
            <a:r>
              <a:rPr lang="hu-HU" sz="1200" dirty="0" err="1" smtClean="0"/>
              <a:t>form-map</a:t>
            </a:r>
            <a:r>
              <a:rPr lang="hu-HU" sz="1200" dirty="0" smtClean="0"/>
              <a:t>&gt;, &lt;</a:t>
            </a:r>
            <a:r>
              <a:rPr lang="hu-HU" sz="1200" dirty="0" err="1" smtClean="0"/>
              <a:t>form-definition</a:t>
            </a:r>
            <a:r>
              <a:rPr lang="hu-HU" sz="1200" dirty="0" smtClean="0"/>
              <a:t>&gt;, &lt;</a:t>
            </a:r>
            <a:r>
              <a:rPr lang="hu-HU" sz="1200" dirty="0" err="1" smtClean="0"/>
              <a:t>form-value-pair</a:t>
            </a:r>
            <a:r>
              <a:rPr lang="hu-HU" sz="1200" dirty="0" smtClean="0"/>
              <a:t>&gt;</a:t>
            </a:r>
            <a:endParaRPr lang="hu-HU" sz="1800" dirty="0" smtClean="0"/>
          </a:p>
          <a:p>
            <a:endParaRPr lang="hu-HU" sz="2400" dirty="0" smtClean="0"/>
          </a:p>
          <a:p>
            <a:endParaRPr lang="hu-HU" sz="2400" dirty="0" smtClean="0"/>
          </a:p>
          <a:p>
            <a:endParaRPr lang="hu-HU" sz="2400" dirty="0" smtClean="0"/>
          </a:p>
          <a:p>
            <a:endParaRPr lang="hu-HU" sz="2400" dirty="0" smtClean="0"/>
          </a:p>
          <a:p>
            <a:endParaRPr lang="hu-HU" sz="2400" dirty="0" smtClean="0"/>
          </a:p>
          <a:p>
            <a:endParaRPr lang="hu-HU" sz="2400" dirty="0" smtClean="0"/>
          </a:p>
        </p:txBody>
      </p:sp>
      <p:sp>
        <p:nvSpPr>
          <p:cNvPr id="5" name="Folded Corner 4"/>
          <p:cNvSpPr/>
          <p:nvPr/>
        </p:nvSpPr>
        <p:spPr>
          <a:xfrm>
            <a:off x="1000100" y="1785926"/>
            <a:ext cx="7215188" cy="928694"/>
          </a:xfrm>
          <a:prstGeom prst="foldedCorner">
            <a:avLst/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000" dirty="0"/>
              <a:t>&lt;input-forms&gt;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&lt;form-map&gt;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    &lt;name-map collection-handle="default" form-name="traditional" /&gt;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&lt;/form-map&gt;</a:t>
            </a:r>
          </a:p>
          <a:p>
            <a:pPr>
              <a:defRPr/>
            </a:pPr>
            <a:r>
              <a:rPr lang="en-GB" sz="1000" dirty="0"/>
              <a:t>&lt;/input forms&gt;</a:t>
            </a:r>
            <a:endParaRPr lang="en-GB" dirty="0"/>
          </a:p>
        </p:txBody>
      </p:sp>
      <p:sp>
        <p:nvSpPr>
          <p:cNvPr id="6" name="Folded Corner 4"/>
          <p:cNvSpPr/>
          <p:nvPr/>
        </p:nvSpPr>
        <p:spPr>
          <a:xfrm>
            <a:off x="1000100" y="2643182"/>
            <a:ext cx="7215188" cy="2000264"/>
          </a:xfrm>
          <a:prstGeom prst="foldedCorner">
            <a:avLst>
              <a:gd name="adj" fmla="val 8854"/>
            </a:avLst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000" dirty="0"/>
              <a:t>&lt;input-forms&gt;</a:t>
            </a:r>
          </a:p>
          <a:p>
            <a:pPr>
              <a:defRPr/>
            </a:pPr>
            <a:r>
              <a:rPr lang="en-GB" sz="1000" dirty="0"/>
              <a:t>    &lt;-- Form Set Definitions --&gt;</a:t>
            </a:r>
          </a:p>
          <a:p>
            <a:pPr>
              <a:defRPr/>
            </a:pPr>
            <a:r>
              <a:rPr lang="en-GB" sz="1000" dirty="0"/>
              <a:t>    </a:t>
            </a:r>
            <a:r>
              <a:rPr lang="en-GB" sz="1000" dirty="0">
                <a:solidFill>
                  <a:schemeClr val="bg1"/>
                </a:solidFill>
              </a:rPr>
              <a:t>&lt;form-definitions&gt;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      &lt;form name="traditional</a:t>
            </a:r>
            <a:r>
              <a:rPr lang="en-GB" sz="1000" dirty="0" smtClean="0">
                <a:solidFill>
                  <a:schemeClr val="bg1"/>
                </a:solidFill>
              </a:rPr>
              <a:t>"&gt;</a:t>
            </a:r>
            <a:endParaRPr lang="hu-HU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hu-HU" sz="1000" dirty="0" smtClean="0">
                <a:solidFill>
                  <a:schemeClr val="bg1"/>
                </a:solidFill>
              </a:rPr>
              <a:t>                </a:t>
            </a:r>
            <a:r>
              <a:rPr lang="en-GB" sz="1000" dirty="0" smtClean="0">
                <a:solidFill>
                  <a:schemeClr val="bg1"/>
                </a:solidFill>
              </a:rPr>
              <a:t>&lt;page number=“1”&gt;</a:t>
            </a:r>
          </a:p>
          <a:p>
            <a:pPr>
              <a:defRPr/>
            </a:pPr>
            <a:r>
              <a:rPr lang="en-GB" sz="1000" dirty="0" smtClean="0">
                <a:solidFill>
                  <a:schemeClr val="bg1"/>
                </a:solidFill>
              </a:rPr>
              <a:t>         </a:t>
            </a:r>
            <a:r>
              <a:rPr lang="hu-HU" sz="1000" dirty="0" smtClean="0">
                <a:solidFill>
                  <a:schemeClr val="bg1"/>
                </a:solidFill>
              </a:rPr>
              <a:t>              </a:t>
            </a:r>
            <a:r>
              <a:rPr lang="en-GB" sz="1000" dirty="0" smtClean="0">
                <a:solidFill>
                  <a:schemeClr val="bg1"/>
                </a:solidFill>
              </a:rPr>
              <a:t>&lt;field&gt;.....&lt;/field&gt; </a:t>
            </a:r>
          </a:p>
          <a:p>
            <a:pPr>
              <a:defRPr/>
            </a:pPr>
            <a:r>
              <a:rPr lang="en-GB" sz="1000" dirty="0" smtClean="0">
                <a:solidFill>
                  <a:schemeClr val="bg1"/>
                </a:solidFill>
              </a:rPr>
              <a:t>        </a:t>
            </a:r>
            <a:r>
              <a:rPr lang="hu-HU" sz="1000" dirty="0" smtClean="0">
                <a:solidFill>
                  <a:schemeClr val="bg1"/>
                </a:solidFill>
              </a:rPr>
              <a:t>               </a:t>
            </a:r>
            <a:r>
              <a:rPr lang="en-GB" sz="1000" dirty="0" smtClean="0">
                <a:solidFill>
                  <a:schemeClr val="bg1"/>
                </a:solidFill>
              </a:rPr>
              <a:t>&lt;field&gt;.....&lt;/field&gt;</a:t>
            </a:r>
          </a:p>
          <a:p>
            <a:pPr>
              <a:defRPr/>
            </a:pPr>
            <a:r>
              <a:rPr lang="hu-HU" sz="1000" dirty="0" smtClean="0">
                <a:solidFill>
                  <a:schemeClr val="bg1"/>
                </a:solidFill>
              </a:rPr>
              <a:t>                </a:t>
            </a:r>
            <a:r>
              <a:rPr lang="en-GB" sz="1000" dirty="0" smtClean="0">
                <a:solidFill>
                  <a:schemeClr val="bg1"/>
                </a:solidFill>
              </a:rPr>
              <a:t>&lt;/page&gt;</a:t>
            </a:r>
            <a:endParaRPr lang="en-GB" sz="1000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         ...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       &lt;/form&gt;</a:t>
            </a:r>
          </a:p>
          <a:p>
            <a:pPr>
              <a:defRPr/>
            </a:pPr>
            <a:r>
              <a:rPr lang="en-GB" sz="1000" dirty="0">
                <a:solidFill>
                  <a:schemeClr val="bg1"/>
                </a:solidFill>
              </a:rPr>
              <a:t>   &lt;/form-definitions&gt;</a:t>
            </a:r>
          </a:p>
          <a:p>
            <a:pPr>
              <a:defRPr/>
            </a:pPr>
            <a:r>
              <a:rPr lang="en-GB" sz="1000" dirty="0"/>
              <a:t>&lt;/input forms&gt;</a:t>
            </a:r>
            <a:endParaRPr lang="en-GB" sz="1400" dirty="0"/>
          </a:p>
        </p:txBody>
      </p:sp>
      <p:sp>
        <p:nvSpPr>
          <p:cNvPr id="8" name="Folded Corner 4"/>
          <p:cNvSpPr/>
          <p:nvPr/>
        </p:nvSpPr>
        <p:spPr>
          <a:xfrm>
            <a:off x="1000100" y="4572008"/>
            <a:ext cx="7215238" cy="1785950"/>
          </a:xfrm>
          <a:prstGeom prst="foldedCorner">
            <a:avLst>
              <a:gd name="adj" fmla="val 6694"/>
            </a:avLst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000" dirty="0"/>
              <a:t>&lt;/input-forms&gt;</a:t>
            </a:r>
          </a:p>
          <a:p>
            <a:pPr>
              <a:defRPr/>
            </a:pPr>
            <a:r>
              <a:rPr lang="en-GB" sz="1000" dirty="0"/>
              <a:t>   &lt;-- Name/Value Pairs used within Multiple Choice Widgets --&gt;</a:t>
            </a:r>
          </a:p>
          <a:p>
            <a:pPr>
              <a:defRPr/>
            </a:pPr>
            <a:r>
              <a:rPr lang="en-GB" sz="1000" dirty="0"/>
              <a:t>      &lt;form-value-pairs&gt;</a:t>
            </a:r>
          </a:p>
          <a:p>
            <a:pPr>
              <a:defRPr/>
            </a:pPr>
            <a:r>
              <a:rPr lang="en-GB" sz="1000" dirty="0"/>
              <a:t>         &lt;value-pairs value-pairs-name="common_identifiers" dc-term="identifier"&gt;</a:t>
            </a:r>
          </a:p>
          <a:p>
            <a:pPr>
              <a:defRPr/>
            </a:pPr>
            <a:r>
              <a:rPr lang="en-GB" sz="1000" dirty="0"/>
              <a:t>            &lt;pair&gt;</a:t>
            </a:r>
          </a:p>
          <a:p>
            <a:pPr>
              <a:defRPr/>
            </a:pPr>
            <a:r>
              <a:rPr lang="en-GB" sz="1000" dirty="0"/>
              <a:t>                &lt;displayed-value&gt;ISSN&lt;/displayed-value&gt;</a:t>
            </a:r>
          </a:p>
          <a:p>
            <a:pPr>
              <a:defRPr/>
            </a:pPr>
            <a:r>
              <a:rPr lang="en-GB" sz="1000" dirty="0"/>
              <a:t>                &lt;stored-value&gt;</a:t>
            </a:r>
            <a:r>
              <a:rPr lang="en-GB" sz="1000" dirty="0" err="1"/>
              <a:t>issn</a:t>
            </a:r>
            <a:r>
              <a:rPr lang="en-GB" sz="1000" dirty="0"/>
              <a:t>&lt;/stored-value&gt;</a:t>
            </a:r>
          </a:p>
          <a:p>
            <a:pPr>
              <a:defRPr/>
            </a:pPr>
            <a:r>
              <a:rPr lang="en-GB" sz="1000" dirty="0"/>
              <a:t>           &lt;/pair&gt;</a:t>
            </a:r>
          </a:p>
          <a:p>
            <a:pPr>
              <a:defRPr/>
            </a:pPr>
            <a:r>
              <a:rPr lang="en-GB" sz="1000" dirty="0"/>
              <a:t>           .....</a:t>
            </a:r>
          </a:p>
          <a:p>
            <a:pPr>
              <a:defRPr/>
            </a:pPr>
            <a:r>
              <a:rPr lang="en-GB" sz="1000" dirty="0"/>
              <a:t>       &lt;/form-value-pairs&gt;</a:t>
            </a:r>
          </a:p>
          <a:p>
            <a:pPr>
              <a:defRPr/>
            </a:pPr>
            <a:r>
              <a:rPr lang="en-GB" sz="1000" dirty="0"/>
              <a:t>&lt;/input-forms&gt;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Feltöltő űrlap módosítása</a:t>
            </a:r>
            <a:endParaRPr lang="en-GB" dirty="0" smtClean="0"/>
          </a:p>
        </p:txBody>
      </p:sp>
      <p:sp>
        <p:nvSpPr>
          <p:cNvPr id="921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1600" dirty="0" err="1" smtClean="0"/>
              <a:t>gedit</a:t>
            </a:r>
            <a:r>
              <a:rPr lang="hu-HU" sz="1600" dirty="0" smtClean="0"/>
              <a:t> [</a:t>
            </a:r>
            <a:r>
              <a:rPr lang="hu-HU" sz="1600" dirty="0" err="1" smtClean="0"/>
              <a:t>dspace</a:t>
            </a:r>
            <a:r>
              <a:rPr lang="hu-HU" sz="1600" dirty="0" smtClean="0"/>
              <a:t>]/</a:t>
            </a:r>
            <a:r>
              <a:rPr lang="hu-HU" sz="1600" dirty="0" err="1" smtClean="0"/>
              <a:t>config</a:t>
            </a:r>
            <a:r>
              <a:rPr lang="hu-HU" sz="1600" dirty="0" smtClean="0"/>
              <a:t>/</a:t>
            </a:r>
            <a:r>
              <a:rPr lang="hu-HU" sz="1600" dirty="0" err="1" smtClean="0"/>
              <a:t>input-forms.xml</a:t>
            </a:r>
            <a:endParaRPr lang="hu-HU" sz="1600" dirty="0" smtClean="0"/>
          </a:p>
          <a:p>
            <a:pPr lvl="1"/>
            <a:r>
              <a:rPr lang="hu-HU" sz="1200" dirty="0" smtClean="0"/>
              <a:t>&lt;</a:t>
            </a:r>
            <a:r>
              <a:rPr lang="hu-HU" sz="1200" dirty="0" err="1" smtClean="0"/>
              <a:t>field</a:t>
            </a:r>
            <a:r>
              <a:rPr lang="hu-HU" sz="1200" dirty="0" smtClean="0"/>
              <a:t>&gt;</a:t>
            </a:r>
          </a:p>
          <a:p>
            <a:pPr lvl="1"/>
            <a:endParaRPr lang="hu-HU" sz="1800" dirty="0" smtClean="0"/>
          </a:p>
        </p:txBody>
      </p:sp>
      <p:graphicFrame>
        <p:nvGraphicFramePr>
          <p:cNvPr id="5" name="Table 3"/>
          <p:cNvGraphicFramePr>
            <a:graphicFrameLocks noGrp="1"/>
          </p:cNvGraphicFramePr>
          <p:nvPr/>
        </p:nvGraphicFramePr>
        <p:xfrm>
          <a:off x="785786" y="1928802"/>
          <a:ext cx="7786743" cy="2615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892"/>
                <a:gridCol w="1357322"/>
                <a:gridCol w="4000529"/>
              </a:tblGrid>
              <a:tr h="292500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&lt;field&gt;</a:t>
                      </a:r>
                      <a:r>
                        <a:rPr lang="en-GB" sz="1050" baseline="0" dirty="0" smtClean="0"/>
                        <a:t> </a:t>
                      </a:r>
                      <a:r>
                        <a:rPr lang="hu-HU" sz="1050" baseline="0" dirty="0" smtClean="0"/>
                        <a:t>Név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50" dirty="0" smtClean="0"/>
                        <a:t>Kötelező</a:t>
                      </a:r>
                      <a:r>
                        <a:rPr lang="en-GB" sz="1050" dirty="0" smtClean="0"/>
                        <a:t>?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50" dirty="0" smtClean="0"/>
                        <a:t>Leírás</a:t>
                      </a:r>
                      <a:endParaRPr lang="en-GB" sz="105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&lt;dc-schema&gt;&lt;/dc-schema&gt;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Igen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M</a:t>
                      </a:r>
                      <a:r>
                        <a:rPr lang="en-GB" sz="1000" dirty="0" smtClean="0"/>
                        <a:t>eta</a:t>
                      </a:r>
                      <a:r>
                        <a:rPr lang="hu-HU" sz="1000" dirty="0" smtClean="0"/>
                        <a:t>a</a:t>
                      </a:r>
                      <a:r>
                        <a:rPr lang="en-GB" sz="1000" dirty="0" err="1" smtClean="0"/>
                        <a:t>dat</a:t>
                      </a:r>
                      <a:r>
                        <a:rPr lang="en-GB" sz="1000" dirty="0" smtClean="0"/>
                        <a:t> s</a:t>
                      </a:r>
                      <a:r>
                        <a:rPr lang="hu-HU" sz="1000" dirty="0" smtClean="0"/>
                        <a:t>é</a:t>
                      </a:r>
                      <a:r>
                        <a:rPr lang="en-GB" sz="1000" dirty="0" smtClean="0"/>
                        <a:t>ma n</a:t>
                      </a:r>
                      <a:r>
                        <a:rPr lang="hu-HU" sz="1000" dirty="0" err="1" smtClean="0"/>
                        <a:t>eve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&lt;dc-element&gt;&lt;/dc-element&gt;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Igen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M</a:t>
                      </a:r>
                      <a:r>
                        <a:rPr lang="en-GB" sz="1000" dirty="0" smtClean="0"/>
                        <a:t>eta</a:t>
                      </a:r>
                      <a:r>
                        <a:rPr lang="hu-HU" sz="1000" dirty="0" smtClean="0"/>
                        <a:t>a</a:t>
                      </a:r>
                      <a:r>
                        <a:rPr lang="en-GB" sz="1000" dirty="0" err="1" smtClean="0"/>
                        <a:t>dat</a:t>
                      </a:r>
                      <a:r>
                        <a:rPr lang="en-GB" sz="1000" dirty="0" smtClean="0"/>
                        <a:t> </a:t>
                      </a:r>
                      <a:r>
                        <a:rPr lang="en-GB" sz="1000" dirty="0" err="1" smtClean="0"/>
                        <a:t>elem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&lt;dc-qualifier&gt;&lt;/dc-qualifier&gt;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Met</a:t>
                      </a:r>
                      <a:r>
                        <a:rPr lang="hu-HU" sz="1000" dirty="0" smtClean="0"/>
                        <a:t>a</a:t>
                      </a:r>
                      <a:r>
                        <a:rPr lang="en-GB" sz="1000" dirty="0" err="1" smtClean="0"/>
                        <a:t>adat</a:t>
                      </a:r>
                      <a:r>
                        <a:rPr lang="hu-HU" sz="1000" baseline="0" dirty="0" smtClean="0"/>
                        <a:t> minősítő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&lt;repeatable&gt;&lt;/repeatable&gt;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Értéke</a:t>
                      </a:r>
                      <a:r>
                        <a:rPr lang="en-GB" sz="1000" dirty="0" smtClean="0"/>
                        <a:t> </a:t>
                      </a:r>
                      <a:r>
                        <a:rPr lang="hu-HU" sz="1000" dirty="0" err="1" smtClean="0"/>
                        <a:t>true</a:t>
                      </a:r>
                      <a:r>
                        <a:rPr lang="hu-HU" sz="1000" baseline="0" dirty="0" smtClean="0"/>
                        <a:t> vagy</a:t>
                      </a:r>
                      <a:r>
                        <a:rPr lang="en-GB" sz="1000" dirty="0" smtClean="0"/>
                        <a:t> false </a:t>
                      </a:r>
                      <a:r>
                        <a:rPr lang="hu-HU" sz="1000" dirty="0" smtClean="0"/>
                        <a:t>. Ettől</a:t>
                      </a:r>
                      <a:r>
                        <a:rPr lang="hu-HU" sz="1000" baseline="0" dirty="0" smtClean="0"/>
                        <a:t> függ, hogy az adat ismételhető-e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&lt;label &gt;&lt;/label&gt;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Igen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Felhasználói</a:t>
                      </a:r>
                      <a:r>
                        <a:rPr lang="hu-HU" sz="1000" baseline="0" dirty="0" smtClean="0"/>
                        <a:t> felületen használt címke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&lt;input-type &gt;&lt;/input-type&gt; 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b="1" dirty="0" smtClean="0"/>
                        <a:t>Igen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b="1" dirty="0" smtClean="0"/>
                        <a:t>Az</a:t>
                      </a:r>
                      <a:r>
                        <a:rPr lang="hu-HU" sz="1000" b="1" baseline="0" dirty="0" smtClean="0"/>
                        <a:t> űrlapon megjelenő b</a:t>
                      </a:r>
                      <a:r>
                        <a:rPr lang="hu-HU" sz="1000" b="1" dirty="0" smtClean="0"/>
                        <a:t>eviteli</a:t>
                      </a:r>
                      <a:r>
                        <a:rPr lang="hu-HU" sz="1000" b="1" baseline="0" dirty="0" smtClean="0"/>
                        <a:t> mező típusa</a:t>
                      </a:r>
                      <a:endParaRPr lang="en-GB" sz="1000" b="1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&lt;hint&gt;&lt;/hint&gt;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Igen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A</a:t>
                      </a:r>
                      <a:r>
                        <a:rPr lang="hu-HU" sz="1000" baseline="0" dirty="0" smtClean="0"/>
                        <a:t> felhasználói felületen megjelenő útmutatás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&lt;required&gt;&lt;/required&gt;	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Ha</a:t>
                      </a:r>
                      <a:r>
                        <a:rPr lang="hu-HU" sz="1000" baseline="0" dirty="0" smtClean="0"/>
                        <a:t> ki van töltve, a mező kitöltése az űrlapon kötelező</a:t>
                      </a:r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&lt;</a:t>
                      </a:r>
                      <a:r>
                        <a:rPr lang="hu-HU" sz="1000" dirty="0" err="1" smtClean="0"/>
                        <a:t>visibility</a:t>
                      </a:r>
                      <a:r>
                        <a:rPr lang="hu-HU" sz="1000" dirty="0" smtClean="0"/>
                        <a:t>&gt;&lt;/</a:t>
                      </a:r>
                      <a:r>
                        <a:rPr lang="hu-HU" sz="1000" dirty="0" err="1" smtClean="0"/>
                        <a:t>visibility</a:t>
                      </a:r>
                      <a:r>
                        <a:rPr lang="hu-HU" sz="1000" dirty="0" smtClean="0"/>
                        <a:t>&gt;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baseline="0" dirty="0" smtClean="0"/>
                        <a:t>Értéke </a:t>
                      </a:r>
                      <a:r>
                        <a:rPr lang="hu-HU" sz="1000" baseline="0" dirty="0" err="1" smtClean="0"/>
                        <a:t>sumbmit</a:t>
                      </a:r>
                      <a:r>
                        <a:rPr lang="hu-HU" sz="1000" baseline="0" dirty="0" smtClean="0"/>
                        <a:t> vagy </a:t>
                      </a:r>
                      <a:r>
                        <a:rPr lang="hu-HU" sz="1000" baseline="0" dirty="0" err="1" smtClean="0"/>
                        <a:t>workflow</a:t>
                      </a:r>
                      <a:r>
                        <a:rPr lang="hu-HU" sz="1000" baseline="0" dirty="0" smtClean="0"/>
                        <a:t>. Csak az adott fázisban jelenik meg a mező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Folded Corner 5"/>
          <p:cNvSpPr/>
          <p:nvPr/>
        </p:nvSpPr>
        <p:spPr>
          <a:xfrm>
            <a:off x="785786" y="4572008"/>
            <a:ext cx="7786687" cy="1785955"/>
          </a:xfrm>
          <a:prstGeom prst="foldedCorner">
            <a:avLst>
              <a:gd name="adj" fmla="val 8698"/>
            </a:avLst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000" dirty="0"/>
              <a:t>&lt;field&gt;</a:t>
            </a:r>
          </a:p>
          <a:p>
            <a:pPr>
              <a:defRPr/>
            </a:pPr>
            <a:r>
              <a:rPr lang="en-GB" sz="1000" dirty="0"/>
              <a:t>         &lt;dc-schema&gt;dc&lt;/dc-schema&gt;</a:t>
            </a:r>
          </a:p>
          <a:p>
            <a:pPr>
              <a:defRPr/>
            </a:pPr>
            <a:r>
              <a:rPr lang="en-GB" sz="1000" dirty="0"/>
              <a:t>         &lt;dc-element&gt;contributor&lt;/dc-element&gt;</a:t>
            </a:r>
          </a:p>
          <a:p>
            <a:pPr>
              <a:defRPr/>
            </a:pPr>
            <a:r>
              <a:rPr lang="en-GB" sz="1000" dirty="0"/>
              <a:t>         &lt;dc-qualifier&gt;author&lt;/dc-qualifier&gt;</a:t>
            </a:r>
          </a:p>
          <a:p>
            <a:pPr>
              <a:defRPr/>
            </a:pPr>
            <a:r>
              <a:rPr lang="en-GB" sz="1000" dirty="0"/>
              <a:t>         &lt;repeatable&gt;true&lt;/repeatable&gt;</a:t>
            </a:r>
          </a:p>
          <a:p>
            <a:pPr>
              <a:defRPr/>
            </a:pPr>
            <a:r>
              <a:rPr lang="en-GB" sz="1000" dirty="0"/>
              <a:t>         &lt;label&gt;One: Authors&lt;/label&gt;</a:t>
            </a:r>
          </a:p>
          <a:p>
            <a:pPr>
              <a:defRPr/>
            </a:pPr>
            <a:r>
              <a:rPr lang="en-GB" sz="1000" dirty="0"/>
              <a:t>                 &lt;input-type&gt;name&lt;/input-type&gt;</a:t>
            </a:r>
          </a:p>
          <a:p>
            <a:pPr>
              <a:defRPr/>
            </a:pPr>
            <a:r>
              <a:rPr lang="en-GB" sz="1000" dirty="0"/>
              <a:t>         &lt;hint&gt;Enter the names of the authors of this item below.&lt;/hint&gt;</a:t>
            </a:r>
          </a:p>
          <a:p>
            <a:pPr>
              <a:defRPr/>
            </a:pPr>
            <a:r>
              <a:rPr lang="en-GB" sz="1000" dirty="0"/>
              <a:t>         &lt;required&gt;&lt;/required&gt;</a:t>
            </a:r>
          </a:p>
          <a:p>
            <a:pPr>
              <a:defRPr/>
            </a:pPr>
            <a:r>
              <a:rPr lang="en-GB" sz="1000" dirty="0"/>
              <a:t>&lt;/field&gt;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Feltöltő űrlap módosítása</a:t>
            </a:r>
            <a:endParaRPr lang="en-GB" dirty="0" smtClean="0"/>
          </a:p>
        </p:txBody>
      </p:sp>
      <p:sp>
        <p:nvSpPr>
          <p:cNvPr id="921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1600" dirty="0" err="1" smtClean="0"/>
              <a:t>gedit</a:t>
            </a:r>
            <a:r>
              <a:rPr lang="hu-HU" sz="1600" dirty="0" smtClean="0"/>
              <a:t> [</a:t>
            </a:r>
            <a:r>
              <a:rPr lang="hu-HU" sz="1600" dirty="0" err="1" smtClean="0"/>
              <a:t>dspace</a:t>
            </a:r>
            <a:r>
              <a:rPr lang="hu-HU" sz="1600" dirty="0" smtClean="0"/>
              <a:t>]/</a:t>
            </a:r>
            <a:r>
              <a:rPr lang="hu-HU" sz="1600" dirty="0" err="1" smtClean="0"/>
              <a:t>config</a:t>
            </a:r>
            <a:r>
              <a:rPr lang="hu-HU" sz="1600" dirty="0" smtClean="0"/>
              <a:t>/</a:t>
            </a:r>
            <a:r>
              <a:rPr lang="hu-HU" sz="1600" dirty="0" err="1" smtClean="0"/>
              <a:t>input-forms.xml</a:t>
            </a:r>
            <a:endParaRPr lang="hu-HU" sz="1600" dirty="0" smtClean="0"/>
          </a:p>
          <a:p>
            <a:pPr lvl="1"/>
            <a:r>
              <a:rPr lang="hu-HU" sz="1200" dirty="0" smtClean="0"/>
              <a:t>Űrlap mezőtípusai</a:t>
            </a:r>
          </a:p>
          <a:p>
            <a:pPr lvl="1"/>
            <a:endParaRPr lang="hu-HU" sz="1800" dirty="0" smtClean="0"/>
          </a:p>
        </p:txBody>
      </p:sp>
      <p:graphicFrame>
        <p:nvGraphicFramePr>
          <p:cNvPr id="7" name="Table 3"/>
          <p:cNvGraphicFramePr>
            <a:graphicFrameLocks noGrp="1"/>
          </p:cNvGraphicFramePr>
          <p:nvPr/>
        </p:nvGraphicFramePr>
        <p:xfrm>
          <a:off x="785786" y="1928802"/>
          <a:ext cx="7715303" cy="209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3659468"/>
                <a:gridCol w="3484331"/>
              </a:tblGrid>
              <a:tr h="2925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Input-type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Description</a:t>
                      </a:r>
                      <a:endParaRPr lang="en-GB" sz="105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onebox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Egy</a:t>
                      </a:r>
                      <a:r>
                        <a:rPr lang="hu-HU" sz="1000" baseline="0" dirty="0" smtClean="0"/>
                        <a:t> szimpla beviteli mező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2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twobox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Egy</a:t>
                      </a:r>
                      <a:r>
                        <a:rPr lang="hu-HU" sz="1000" baseline="0" dirty="0" smtClean="0"/>
                        <a:t> pár beviteli mező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3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textarea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Szövegdoboz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4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name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Egy</a:t>
                      </a:r>
                      <a:r>
                        <a:rPr lang="hu-HU" sz="1000" baseline="0" dirty="0" smtClean="0"/>
                        <a:t> pár szövegdoboz a személynevekhez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5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date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Minimum</a:t>
                      </a:r>
                      <a:r>
                        <a:rPr lang="hu-HU" sz="1000" baseline="0" dirty="0" smtClean="0"/>
                        <a:t> az évet meg kell adni</a:t>
                      </a:r>
                      <a:endParaRPr lang="en-GB" sz="1000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b="0" dirty="0" smtClean="0"/>
                        <a:t>6</a:t>
                      </a:r>
                      <a:endParaRPr lang="en-GB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dropdown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b="1" dirty="0" smtClean="0"/>
                        <a:t>Legördülő lista</a:t>
                      </a:r>
                      <a:endParaRPr lang="en-GB" sz="1000" b="1" dirty="0"/>
                    </a:p>
                  </a:txBody>
                  <a:tcPr/>
                </a:tc>
              </a:tr>
              <a:tr h="25811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7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qualdrop-value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000" dirty="0" smtClean="0"/>
                        <a:t>Legördülő</a:t>
                      </a:r>
                      <a:r>
                        <a:rPr lang="hu-HU" sz="1000" baseline="0" dirty="0" smtClean="0"/>
                        <a:t> lista és beviteli mező kombinációja</a:t>
                      </a:r>
                      <a:endParaRPr lang="en-GB" sz="1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29868" t="35156" r="35619" b="58984"/>
          <a:stretch>
            <a:fillRect/>
          </a:stretch>
        </p:blipFill>
        <p:spPr bwMode="auto">
          <a:xfrm>
            <a:off x="5286348" y="4143363"/>
            <a:ext cx="32861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31857" t="42480" r="34956" b="52393"/>
          <a:stretch>
            <a:fillRect/>
          </a:stretch>
        </p:blipFill>
        <p:spPr bwMode="auto">
          <a:xfrm>
            <a:off x="928661" y="4254488"/>
            <a:ext cx="3286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 l="23230" t="50537" r="36948" b="44336"/>
          <a:stretch>
            <a:fillRect/>
          </a:stretch>
        </p:blipFill>
        <p:spPr bwMode="auto">
          <a:xfrm>
            <a:off x="928661" y="4845038"/>
            <a:ext cx="3786187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/>
          <a:srcRect l="26106" t="74902" r="37389" b="20703"/>
          <a:stretch>
            <a:fillRect/>
          </a:stretch>
        </p:blipFill>
        <p:spPr bwMode="auto">
          <a:xfrm>
            <a:off x="5214911" y="4929176"/>
            <a:ext cx="34290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/>
          <a:srcRect l="27625" t="66846" r="42035" b="24365"/>
          <a:stretch>
            <a:fillRect/>
          </a:stretch>
        </p:blipFill>
        <p:spPr bwMode="auto">
          <a:xfrm>
            <a:off x="5214911" y="5608626"/>
            <a:ext cx="28575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1"/>
          <p:cNvSpPr txBox="1">
            <a:spLocks noChangeArrowheads="1"/>
          </p:cNvSpPr>
          <p:nvPr/>
        </p:nvSpPr>
        <p:spPr bwMode="auto">
          <a:xfrm>
            <a:off x="571473" y="4286238"/>
            <a:ext cx="376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1.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71473" y="4916476"/>
            <a:ext cx="376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2.</a:t>
            </a:r>
          </a:p>
        </p:txBody>
      </p: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4857723" y="4286238"/>
            <a:ext cx="376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4.</a:t>
            </a:r>
          </a:p>
        </p:txBody>
      </p:sp>
      <p:sp>
        <p:nvSpPr>
          <p:cNvPr id="16" name="TextBox 14"/>
          <p:cNvSpPr txBox="1">
            <a:spLocks noChangeArrowheads="1"/>
          </p:cNvSpPr>
          <p:nvPr/>
        </p:nvSpPr>
        <p:spPr bwMode="auto">
          <a:xfrm>
            <a:off x="4857723" y="4929176"/>
            <a:ext cx="376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5.</a:t>
            </a:r>
          </a:p>
        </p:txBody>
      </p:sp>
      <p:sp>
        <p:nvSpPr>
          <p:cNvPr id="17" name="TextBox 15"/>
          <p:cNvSpPr txBox="1">
            <a:spLocks noChangeArrowheads="1"/>
          </p:cNvSpPr>
          <p:nvPr/>
        </p:nvSpPr>
        <p:spPr bwMode="auto">
          <a:xfrm>
            <a:off x="4838673" y="5487976"/>
            <a:ext cx="376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6.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/>
          <a:srcRect l="26549" t="37549" r="32742" b="52930"/>
          <a:stretch>
            <a:fillRect/>
          </a:stretch>
        </p:blipFill>
        <p:spPr bwMode="auto">
          <a:xfrm>
            <a:off x="928661" y="5429238"/>
            <a:ext cx="3706812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7"/>
          <p:cNvSpPr txBox="1">
            <a:spLocks noChangeArrowheads="1"/>
          </p:cNvSpPr>
          <p:nvPr/>
        </p:nvSpPr>
        <p:spPr bwMode="auto">
          <a:xfrm>
            <a:off x="571473" y="5487976"/>
            <a:ext cx="376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– Többnyelvűség engedélyezése</a:t>
            </a:r>
            <a:endParaRPr lang="en-GB" dirty="0" smtClean="0"/>
          </a:p>
        </p:txBody>
      </p:sp>
      <p:sp>
        <p:nvSpPr>
          <p:cNvPr id="9219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000" dirty="0" smtClean="0"/>
              <a:t>Nyissuk meg a böngészőben a </a:t>
            </a:r>
            <a:r>
              <a:rPr lang="hu-HU" sz="2000" dirty="0" err="1" smtClean="0"/>
              <a:t>DSpace</a:t>
            </a:r>
            <a:r>
              <a:rPr lang="hu-HU" sz="2000" dirty="0" smtClean="0"/>
              <a:t> JSP UI oldalát</a:t>
            </a:r>
            <a:endParaRPr lang="en-GB" sz="2000" dirty="0" smtClean="0"/>
          </a:p>
          <a:p>
            <a:r>
              <a:rPr lang="hu-HU" sz="2000" dirty="0" smtClean="0"/>
              <a:t>Nyissunk egy terminálablakot</a:t>
            </a:r>
            <a:endParaRPr lang="en-GB" sz="2000" dirty="0" smtClean="0"/>
          </a:p>
          <a:p>
            <a:r>
              <a:rPr lang="hu-HU" sz="2000" dirty="0" smtClean="0"/>
              <a:t>Lépjünk be a</a:t>
            </a:r>
            <a:r>
              <a:rPr lang="en-GB" sz="2000" dirty="0" smtClean="0"/>
              <a:t> [</a:t>
            </a:r>
            <a:r>
              <a:rPr lang="en-GB" sz="2000" dirty="0" err="1" smtClean="0"/>
              <a:t>dspace</a:t>
            </a:r>
            <a:r>
              <a:rPr lang="en-GB" sz="2000" dirty="0" smtClean="0"/>
              <a:t>]/</a:t>
            </a:r>
            <a:r>
              <a:rPr lang="en-GB" sz="2000" dirty="0" err="1" smtClean="0"/>
              <a:t>config</a:t>
            </a:r>
            <a:r>
              <a:rPr lang="hu-HU" sz="2000" dirty="0" smtClean="0"/>
              <a:t> könyvtárba</a:t>
            </a:r>
            <a:endParaRPr lang="en-GB" sz="2000" dirty="0" smtClean="0"/>
          </a:p>
          <a:p>
            <a:r>
              <a:rPr lang="hu-HU" sz="2000" dirty="0" smtClean="0"/>
              <a:t>Nyissuk meg a</a:t>
            </a:r>
            <a:r>
              <a:rPr lang="en-GB" sz="2000" dirty="0" smtClean="0"/>
              <a:t> dspace.cfg </a:t>
            </a:r>
            <a:r>
              <a:rPr lang="hu-HU" sz="2000" dirty="0" smtClean="0"/>
              <a:t>fájlt (</a:t>
            </a:r>
            <a:r>
              <a:rPr lang="en-GB" sz="2000" dirty="0" err="1" smtClean="0"/>
              <a:t>gedit</a:t>
            </a:r>
            <a:r>
              <a:rPr lang="en-GB" sz="2000" dirty="0" smtClean="0"/>
              <a:t>: type </a:t>
            </a:r>
            <a:r>
              <a:rPr lang="en-GB" sz="2000" b="1" dirty="0" smtClean="0">
                <a:solidFill>
                  <a:schemeClr val="tx2"/>
                </a:solidFill>
              </a:rPr>
              <a:t>‘</a:t>
            </a:r>
            <a:r>
              <a:rPr lang="en-GB" sz="2000" b="1" dirty="0" err="1" smtClean="0">
                <a:solidFill>
                  <a:schemeClr val="tx2"/>
                </a:solidFill>
              </a:rPr>
              <a:t>gedit</a:t>
            </a:r>
            <a:r>
              <a:rPr lang="en-GB" sz="2000" b="1" dirty="0" smtClean="0">
                <a:solidFill>
                  <a:schemeClr val="tx2"/>
                </a:solidFill>
              </a:rPr>
              <a:t> dspace.cfg’</a:t>
            </a:r>
            <a:r>
              <a:rPr lang="hu-HU" sz="2000" b="1" dirty="0" smtClean="0">
                <a:solidFill>
                  <a:schemeClr val="tx2"/>
                </a:solidFill>
              </a:rPr>
              <a:t>)</a:t>
            </a:r>
            <a:endParaRPr lang="en-GB" sz="2000" b="1" dirty="0" smtClean="0">
              <a:solidFill>
                <a:schemeClr val="tx2"/>
              </a:solidFill>
            </a:endParaRPr>
          </a:p>
          <a:p>
            <a:r>
              <a:rPr lang="hu-HU" sz="2000" dirty="0" smtClean="0"/>
              <a:t>Keressük meg a </a:t>
            </a:r>
            <a:br>
              <a:rPr lang="hu-HU" sz="2000" dirty="0" smtClean="0"/>
            </a:br>
            <a:r>
              <a:rPr lang="hu-HU" sz="2000" dirty="0" smtClean="0"/>
              <a:t>következő sort</a:t>
            </a:r>
            <a:r>
              <a:rPr lang="en-GB" sz="2000" dirty="0" smtClean="0"/>
              <a:t>:</a:t>
            </a:r>
          </a:p>
          <a:p>
            <a:r>
              <a:rPr lang="hu-HU" sz="2000" dirty="0" smtClean="0"/>
              <a:t>Módosítsuk a sort és adjunk hozzá egy új nyelvet</a:t>
            </a:r>
            <a:r>
              <a:rPr lang="en-GB" sz="2000" dirty="0" smtClean="0"/>
              <a:t> (</a:t>
            </a:r>
            <a:r>
              <a:rPr lang="hu-HU" sz="2000" dirty="0" smtClean="0"/>
              <a:t>hu, </a:t>
            </a:r>
            <a:r>
              <a:rPr lang="en-GB" sz="2000" dirty="0" err="1" smtClean="0"/>
              <a:t>fr</a:t>
            </a:r>
            <a:r>
              <a:rPr lang="en-GB" sz="2000" dirty="0" smtClean="0"/>
              <a:t>, de</a:t>
            </a:r>
            <a:r>
              <a:rPr lang="hu-HU" sz="2000" dirty="0" smtClean="0"/>
              <a:t>, stb. …</a:t>
            </a:r>
            <a:r>
              <a:rPr lang="en-GB" sz="2000" dirty="0" smtClean="0"/>
              <a:t>)</a:t>
            </a:r>
          </a:p>
          <a:p>
            <a:endParaRPr lang="en-GB" sz="2000" dirty="0" smtClean="0"/>
          </a:p>
          <a:p>
            <a:pPr>
              <a:buFont typeface="Wingdings" pitchFamily="2" charset="2"/>
              <a:buNone/>
            </a:pPr>
            <a:endParaRPr lang="en-GB" sz="1400" dirty="0" smtClean="0"/>
          </a:p>
          <a:p>
            <a:r>
              <a:rPr lang="hu-HU" sz="2000" dirty="0" smtClean="0"/>
              <a:t>Figyeljünk rá, hogy vesszővel válasszuk el egymástól a megadott értékeket</a:t>
            </a:r>
            <a:endParaRPr lang="en-GB" sz="2000" dirty="0" smtClean="0"/>
          </a:p>
          <a:p>
            <a:r>
              <a:rPr lang="hu-HU" sz="2000" dirty="0" smtClean="0"/>
              <a:t>Indítsuk újra a </a:t>
            </a:r>
            <a:r>
              <a:rPr lang="hu-HU" sz="2000" dirty="0" err="1" smtClean="0"/>
              <a:t>Tomcat-et</a:t>
            </a:r>
            <a:endParaRPr lang="en-GB" sz="2000" dirty="0" smtClean="0"/>
          </a:p>
          <a:p>
            <a:r>
              <a:rPr lang="hu-HU" sz="2000" dirty="0" smtClean="0"/>
              <a:t>Frissítsük a </a:t>
            </a:r>
            <a:r>
              <a:rPr lang="en-GB" sz="2000" dirty="0" err="1" smtClean="0"/>
              <a:t>DSpa</a:t>
            </a:r>
            <a:r>
              <a:rPr lang="hu-HU" sz="2000" dirty="0" err="1" smtClean="0"/>
              <a:t>ce</a:t>
            </a:r>
            <a:r>
              <a:rPr lang="hu-HU" sz="2000" dirty="0" smtClean="0"/>
              <a:t> oldalát a böngészőnkben</a:t>
            </a:r>
            <a:endParaRPr lang="en-GB" sz="2000" dirty="0" smtClean="0"/>
          </a:p>
          <a:p>
            <a:endParaRPr lang="en-GB" sz="1800" dirty="0" smtClean="0"/>
          </a:p>
          <a:p>
            <a:endParaRPr lang="en-GB" dirty="0" smtClean="0"/>
          </a:p>
          <a:p>
            <a:endParaRPr lang="en-GB" dirty="0" smtClean="0"/>
          </a:p>
          <a:p>
            <a:pPr>
              <a:buFont typeface="Wingdings" pitchFamily="2" charset="2"/>
              <a:buNone/>
            </a:pPr>
            <a:endParaRPr lang="en-GB" dirty="0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 t="60986" r="54868" b="34619"/>
          <a:stretch>
            <a:fillRect/>
          </a:stretch>
        </p:blipFill>
        <p:spPr bwMode="auto">
          <a:xfrm>
            <a:off x="2643188" y="2928938"/>
            <a:ext cx="4857750" cy="428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4"/>
          <a:srcRect t="60791" r="54868" b="34814"/>
          <a:stretch>
            <a:fillRect/>
          </a:stretch>
        </p:blipFill>
        <p:spPr bwMode="auto">
          <a:xfrm>
            <a:off x="2643188" y="4000500"/>
            <a:ext cx="4857750" cy="428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222" name="Picture 3" descr="E:\German.png"/>
          <p:cNvPicPr>
            <a:picLocks noChangeAspect="1" noChangeArrowheads="1"/>
          </p:cNvPicPr>
          <p:nvPr/>
        </p:nvPicPr>
        <p:blipFill>
          <a:blip r:embed="rId5"/>
          <a:srcRect l="-47" t="27681" r="-470" b="67569"/>
          <a:stretch>
            <a:fillRect/>
          </a:stretch>
        </p:blipFill>
        <p:spPr bwMode="auto">
          <a:xfrm>
            <a:off x="571500" y="5786438"/>
            <a:ext cx="7929563" cy="285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Gyakorlat - </a:t>
            </a:r>
            <a:r>
              <a:rPr lang="en-GB" dirty="0" smtClean="0"/>
              <a:t>Message Properties F</a:t>
            </a:r>
            <a:r>
              <a:rPr lang="hu-HU" dirty="0" err="1" smtClean="0"/>
              <a:t>ájl</a:t>
            </a:r>
            <a:endParaRPr lang="en-GB" dirty="0" smtClean="0"/>
          </a:p>
        </p:txBody>
      </p:sp>
      <p:sp>
        <p:nvSpPr>
          <p:cNvPr id="1024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200" dirty="0" smtClean="0"/>
              <a:t>A többnyelvűség érdekében a JSP fájlokon belül a következő kódok szerepelnek:</a:t>
            </a:r>
            <a:endParaRPr lang="en-GB" sz="2200" dirty="0" smtClean="0"/>
          </a:p>
          <a:p>
            <a:pPr>
              <a:buFont typeface="Wingdings" pitchFamily="2" charset="2"/>
              <a:buNone/>
            </a:pPr>
            <a:endParaRPr lang="en-GB" sz="1400" dirty="0" smtClean="0"/>
          </a:p>
          <a:p>
            <a:r>
              <a:rPr lang="hu-HU" sz="2200" dirty="0" smtClean="0"/>
              <a:t>Minden kulcsnak van egy megfelelője a</a:t>
            </a:r>
            <a:r>
              <a:rPr lang="en-GB" sz="2200" dirty="0" smtClean="0"/>
              <a:t> </a:t>
            </a:r>
            <a:r>
              <a:rPr lang="en-GB" sz="2200" dirty="0" err="1" smtClean="0">
                <a:latin typeface="Consolas" pitchFamily="49" charset="0"/>
              </a:rPr>
              <a:t>Messages.properties</a:t>
            </a:r>
            <a:r>
              <a:rPr lang="en-GB" sz="2200" dirty="0" smtClean="0"/>
              <a:t> </a:t>
            </a:r>
            <a:r>
              <a:rPr lang="hu-HU" sz="2200" dirty="0" smtClean="0"/>
              <a:t>fájlban</a:t>
            </a:r>
            <a:endParaRPr lang="en-GB" sz="2200" dirty="0" smtClean="0"/>
          </a:p>
          <a:p>
            <a:endParaRPr lang="en-GB" sz="2400" dirty="0" smtClean="0"/>
          </a:p>
          <a:p>
            <a:pPr>
              <a:buFont typeface="Wingdings" pitchFamily="2" charset="2"/>
              <a:buNone/>
            </a:pPr>
            <a:endParaRPr lang="en-GB" sz="2400" dirty="0" smtClean="0"/>
          </a:p>
          <a:p>
            <a:r>
              <a:rPr lang="hu-HU" sz="2200" dirty="0" smtClean="0"/>
              <a:t>Az oldal megjelenítése előtt a megfelelő szövegek kerülnek behelyettesítésre</a:t>
            </a:r>
            <a:endParaRPr lang="en-GB" sz="22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/>
          <a:srcRect l="9375" t="61028" r="74554" b="37500"/>
          <a:stretch>
            <a:fillRect/>
          </a:stretch>
        </p:blipFill>
        <p:spPr bwMode="auto">
          <a:xfrm>
            <a:off x="3214678" y="2071678"/>
            <a:ext cx="257175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7"/>
          <p:cNvPicPr>
            <a:picLocks noChangeAspect="1" noChangeArrowheads="1"/>
          </p:cNvPicPr>
          <p:nvPr/>
        </p:nvPicPr>
        <p:blipFill>
          <a:blip r:embed="rId4"/>
          <a:srcRect t="48529" r="56696" b="47060"/>
          <a:stretch>
            <a:fillRect/>
          </a:stretch>
        </p:blipFill>
        <p:spPr bwMode="auto">
          <a:xfrm>
            <a:off x="1071538" y="3286124"/>
            <a:ext cx="692943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/>
          <p:cNvPicPr>
            <a:picLocks noChangeAspect="1" noChangeArrowheads="1"/>
          </p:cNvPicPr>
          <p:nvPr/>
        </p:nvPicPr>
        <p:blipFill>
          <a:blip r:embed="rId5"/>
          <a:srcRect l="446" t="54411" r="56250" b="33089"/>
          <a:stretch>
            <a:fillRect/>
          </a:stretch>
        </p:blipFill>
        <p:spPr bwMode="auto">
          <a:xfrm>
            <a:off x="1071538" y="4857760"/>
            <a:ext cx="69294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Köszönet</a:t>
            </a:r>
            <a:endParaRPr lang="en-GB" dirty="0" smtClean="0"/>
          </a:p>
        </p:txBody>
      </p:sp>
      <p:sp>
        <p:nvSpPr>
          <p:cNvPr id="6147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28625" y="1357313"/>
            <a:ext cx="8286750" cy="4786312"/>
          </a:xfrm>
        </p:spPr>
        <p:txBody>
          <a:bodyPr/>
          <a:lstStyle/>
          <a:p>
            <a:r>
              <a:rPr lang="hu-HU" sz="2400" dirty="0" smtClean="0"/>
              <a:t>A diák alapját </a:t>
            </a:r>
            <a:endParaRPr lang="en-GB" sz="2400" dirty="0" smtClean="0"/>
          </a:p>
          <a:p>
            <a:pPr lvl="1">
              <a:buNone/>
            </a:pPr>
            <a:r>
              <a:rPr lang="en-GB" sz="3600" dirty="0" smtClean="0"/>
              <a:t>Stuart Lewis &amp; Chris Yates</a:t>
            </a:r>
            <a:endParaRPr lang="hu-HU" sz="3600" dirty="0" smtClean="0"/>
          </a:p>
          <a:p>
            <a:pPr lvl="1">
              <a:buNone/>
            </a:pPr>
            <a:r>
              <a:rPr lang="hu-HU" sz="2400" dirty="0" smtClean="0"/>
              <a:t>által készített tananyag adja,</a:t>
            </a:r>
          </a:p>
          <a:p>
            <a:pPr lvl="1">
              <a:buNone/>
            </a:pPr>
            <a:r>
              <a:rPr lang="hu-HU" sz="2400" dirty="0" smtClean="0"/>
              <a:t>melyek a következő szervezetek</a:t>
            </a:r>
          </a:p>
          <a:p>
            <a:pPr lvl="1">
              <a:buNone/>
            </a:pPr>
            <a:r>
              <a:rPr lang="hu-HU" sz="2400" dirty="0" smtClean="0"/>
              <a:t>támogatásával jöttek létre:</a:t>
            </a:r>
            <a:endParaRPr lang="en-GB" sz="2400" dirty="0" smtClean="0"/>
          </a:p>
          <a:p>
            <a:pPr lvl="1"/>
            <a:endParaRPr lang="en-GB" sz="700" dirty="0" smtClean="0"/>
          </a:p>
          <a:p>
            <a:pPr lvl="1"/>
            <a:r>
              <a:rPr lang="en-GB" sz="2000" dirty="0" smtClean="0"/>
              <a:t>Repository Support Project </a:t>
            </a:r>
          </a:p>
          <a:p>
            <a:pPr lvl="2"/>
            <a:r>
              <a:rPr lang="en-GB" sz="1800" dirty="0" smtClean="0"/>
              <a:t>http://www.rsp.ac.uk/ </a:t>
            </a:r>
          </a:p>
          <a:p>
            <a:pPr lvl="2"/>
            <a:endParaRPr lang="en-GB" sz="700" dirty="0" smtClean="0"/>
          </a:p>
          <a:p>
            <a:pPr lvl="1"/>
            <a:r>
              <a:rPr lang="en-GB" sz="2000" dirty="0" smtClean="0"/>
              <a:t>Part of the </a:t>
            </a:r>
            <a:r>
              <a:rPr lang="en-GB" sz="2000" dirty="0" err="1" smtClean="0"/>
              <a:t>RepositoryNet</a:t>
            </a:r>
            <a:endParaRPr lang="en-GB" sz="2000" dirty="0" smtClean="0"/>
          </a:p>
          <a:p>
            <a:pPr lvl="1"/>
            <a:endParaRPr lang="en-GB" sz="700" dirty="0" smtClean="0"/>
          </a:p>
          <a:p>
            <a:pPr lvl="1"/>
            <a:r>
              <a:rPr lang="en-GB" sz="2000" dirty="0" smtClean="0"/>
              <a:t>Funded by JISC</a:t>
            </a:r>
          </a:p>
          <a:p>
            <a:pPr lvl="2"/>
            <a:r>
              <a:rPr lang="en-GB" sz="1800" dirty="0" smtClean="0"/>
              <a:t>http://www.jisc.ac.uk/</a:t>
            </a:r>
          </a:p>
        </p:txBody>
      </p:sp>
      <p:pic>
        <p:nvPicPr>
          <p:cNvPr id="6148" name="Picture 2" descr="http://rsp.aber.ac.uk/RSP%20Image%20Library/rsp_full_lo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2786063"/>
            <a:ext cx="3214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http://rsp.aber.ac.uk/RSP%20Image%20Library/JISC%20Repositorynet%20web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3714750"/>
            <a:ext cx="1357313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http://www.jisc.ac.uk/uploaded_documents/JISCcolour2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88" y="4714875"/>
            <a:ext cx="14382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8D9DF88359244DB658CC254196FCFC" ma:contentTypeVersion="2" ma:contentTypeDescription="Create a new document." ma:contentTypeScope="" ma:versionID="576eb36e04203656cd5c479d21b1efc6">
  <xsd:schema xmlns:xsd="http://www.w3.org/2001/XMLSchema" xmlns:p="http://schemas.microsoft.com/office/2006/metadata/properties" targetNamespace="http://schemas.microsoft.com/office/2006/metadata/properties" ma:root="true" ma:fieldsID="835301e26242ae245a889c53a2c02a9b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D714A97E-3ACD-4848-9D2F-C4813E4A4A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4C9647-2E60-461D-9D43-CDD6C8FA7D0B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D822864A-689D-4E82-9B8D-B1127A24B51D}">
  <ds:schemaRefs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2390F997-F2D0-4F02-8B20-DC65E1478C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3388</TotalTime>
  <Words>3130</Words>
  <Application>Microsoft Office PowerPoint</Application>
  <PresentationFormat>Diavetítés a képernyőre (4:3 oldalarány)</PresentationFormat>
  <Paragraphs>854</Paragraphs>
  <Slides>68</Slides>
  <Notes>68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68</vt:i4>
      </vt:variant>
    </vt:vector>
  </HeadingPairs>
  <TitlesOfParts>
    <vt:vector size="69" baseType="lpstr">
      <vt:lpstr>Office Theme</vt:lpstr>
      <vt:lpstr>1. dia</vt:lpstr>
      <vt:lpstr>2. dia</vt:lpstr>
      <vt:lpstr>Bevezetés</vt:lpstr>
      <vt:lpstr>Bevezetés</vt:lpstr>
      <vt:lpstr>Bevezetés</vt:lpstr>
      <vt:lpstr>Telepítés</vt:lpstr>
      <vt:lpstr>Technikai áttekintés</vt:lpstr>
      <vt:lpstr>Telepítés</vt:lpstr>
      <vt:lpstr>Biztonsági mentés</vt:lpstr>
      <vt:lpstr>Segítség</vt:lpstr>
      <vt:lpstr>Az adattár struktúrája</vt:lpstr>
      <vt:lpstr>Az adattár struktúrája</vt:lpstr>
      <vt:lpstr>Az adattár struktúrája</vt:lpstr>
      <vt:lpstr>Az adattár struktúrája</vt:lpstr>
      <vt:lpstr>Feltöltés</vt:lpstr>
      <vt:lpstr>Munkafolyamat</vt:lpstr>
      <vt:lpstr>Munkafolyamat</vt:lpstr>
      <vt:lpstr>Azonosítók</vt:lpstr>
      <vt:lpstr>Felhasználók és Csoportok</vt:lpstr>
      <vt:lpstr>Felhasználók és Csoportok</vt:lpstr>
      <vt:lpstr>Felhasználók és Csoportok</vt:lpstr>
      <vt:lpstr>Jogosultságkezelés</vt:lpstr>
      <vt:lpstr>Metaadatok</vt:lpstr>
      <vt:lpstr>Metaadat-séma</vt:lpstr>
      <vt:lpstr>Metaadat-nyilvántartás</vt:lpstr>
      <vt:lpstr>Testreszabás</vt:lpstr>
      <vt:lpstr>Feltöltési folyamat</vt:lpstr>
      <vt:lpstr>Feltöltő űrlap</vt:lpstr>
      <vt:lpstr>Webes megjelenítés</vt:lpstr>
      <vt:lpstr>Magyarítás</vt:lpstr>
      <vt:lpstr>Import és Export</vt:lpstr>
      <vt:lpstr>OAI</vt:lpstr>
      <vt:lpstr>OAI</vt:lpstr>
      <vt:lpstr>SWORD</vt:lpstr>
      <vt:lpstr>Szkriptek</vt:lpstr>
      <vt:lpstr>Statisztika</vt:lpstr>
      <vt:lpstr>Kiegészítések</vt:lpstr>
      <vt:lpstr>Példa - Megjelenés</vt:lpstr>
      <vt:lpstr>Példa - DEA</vt:lpstr>
      <vt:lpstr>Példa - DEA</vt:lpstr>
      <vt:lpstr>Példa - PEER</vt:lpstr>
      <vt:lpstr>42. dia</vt:lpstr>
      <vt:lpstr>Telepítés</vt:lpstr>
      <vt:lpstr>Telepítés</vt:lpstr>
      <vt:lpstr>Gyakorlat - Telepítés</vt:lpstr>
      <vt:lpstr>Gyakorlat – Telepítés / Konfigurálás</vt:lpstr>
      <vt:lpstr>Gyakorlat - Telepítés</vt:lpstr>
      <vt:lpstr>Gyakorlat - Telepítés</vt:lpstr>
      <vt:lpstr>Gyakorlat – Kategória létrehozás</vt:lpstr>
      <vt:lpstr>Gyakorlat – Gyűjtemény létrehozása</vt:lpstr>
      <vt:lpstr>Gyakorlat – Gyűjtemény létrehozása</vt:lpstr>
      <vt:lpstr>Gyakorlat – Felhasználók létrehozása</vt:lpstr>
      <vt:lpstr>Gyakorlat – Csoportok létrehozása</vt:lpstr>
      <vt:lpstr>Gyakorlat – Felhasználók adminisztrálása</vt:lpstr>
      <vt:lpstr>Gyakorlat – Csoportok adminisztrálása</vt:lpstr>
      <vt:lpstr>Gyakorlat – Munkafolyamat adminisztrálása</vt:lpstr>
      <vt:lpstr>Gyakorlat – Feltöltési folyamat</vt:lpstr>
      <vt:lpstr>Gyakorlat – Ellenőrzési folyamat</vt:lpstr>
      <vt:lpstr>Gyakorlat – Ellenőrzési folyamat</vt:lpstr>
      <vt:lpstr>Gyakorlat – Tételhez tartozó  jogosultságok</vt:lpstr>
      <vt:lpstr>Gyakorlat – Gyűjteményhez tartozó  jogosultságok</vt:lpstr>
      <vt:lpstr>Séma szerkesztése</vt:lpstr>
      <vt:lpstr>Feltölő űrlap módosítása</vt:lpstr>
      <vt:lpstr>Feltöltő űrlap módosítása</vt:lpstr>
      <vt:lpstr>Feltöltő űrlap módosítása</vt:lpstr>
      <vt:lpstr>Gyakorlat – Többnyelvűség engedélyezése</vt:lpstr>
      <vt:lpstr>Gyakorlat - Message Properties Fájl</vt:lpstr>
      <vt:lpstr>Köszönet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presentation</dc:title>
  <dc:creator>Stuart Lewis [sdl]</dc:creator>
  <cp:lastModifiedBy>hgabi</cp:lastModifiedBy>
  <cp:revision>89</cp:revision>
  <dcterms:created xsi:type="dcterms:W3CDTF">2008-05-27T10:32:52Z</dcterms:created>
  <dcterms:modified xsi:type="dcterms:W3CDTF">2009-12-15T21:52:27Z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</Properties>
</file>