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63" r:id="rId4"/>
    <p:sldId id="264" r:id="rId5"/>
    <p:sldId id="270" r:id="rId6"/>
    <p:sldId id="276" r:id="rId7"/>
    <p:sldId id="279" r:id="rId8"/>
    <p:sldId id="277" r:id="rId9"/>
    <p:sldId id="278" r:id="rId10"/>
    <p:sldId id="280" r:id="rId11"/>
    <p:sldId id="281" r:id="rId12"/>
    <p:sldId id="271" r:id="rId13"/>
    <p:sldId id="282" r:id="rId14"/>
    <p:sldId id="268" r:id="rId15"/>
    <p:sldId id="283" r:id="rId16"/>
    <p:sldId id="269" r:id="rId17"/>
    <p:sldId id="257" r:id="rId18"/>
    <p:sldId id="258" r:id="rId19"/>
    <p:sldId id="259" r:id="rId20"/>
    <p:sldId id="260" r:id="rId21"/>
    <p:sldId id="274" r:id="rId22"/>
    <p:sldId id="273" r:id="rId23"/>
    <p:sldId id="284" r:id="rId24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45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gyenes összekötő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Cím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25" name="Alcím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u-HU" smtClean="0"/>
              <a:t>Alcím mintájának szerkesztése</a:t>
            </a:r>
            <a:endParaRPr kumimoji="0" lang="en-US"/>
          </a:p>
        </p:txBody>
      </p:sp>
      <p:sp>
        <p:nvSpPr>
          <p:cNvPr id="31" name="Dátum helye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235D3A5-B939-429A-90C5-EC5DB10E8F0B}" type="datetimeFigureOut">
              <a:rPr lang="hu-HU" smtClean="0"/>
              <a:pPr/>
              <a:t>2014. 01. 03.</a:t>
            </a:fld>
            <a:endParaRPr lang="hu-HU"/>
          </a:p>
        </p:txBody>
      </p:sp>
      <p:sp>
        <p:nvSpPr>
          <p:cNvPr id="18" name="Élőláb helye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hu-HU"/>
          </a:p>
        </p:txBody>
      </p:sp>
      <p:sp>
        <p:nvSpPr>
          <p:cNvPr id="29" name="Dia számának helye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CD759F9-5E0B-40CE-87FB-A88207E1E2F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35D3A5-B939-429A-90C5-EC5DB10E8F0B}" type="datetimeFigureOut">
              <a:rPr lang="hu-HU" smtClean="0"/>
              <a:pPr/>
              <a:t>2014. 01. 03.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D759F9-5E0B-40CE-87FB-A88207E1E2F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235D3A5-B939-429A-90C5-EC5DB10E8F0B}" type="datetimeFigureOut">
              <a:rPr lang="hu-HU" smtClean="0"/>
              <a:pPr/>
              <a:t>2014. 01. 03.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CD759F9-5E0B-40CE-87FB-A88207E1E2F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35D3A5-B939-429A-90C5-EC5DB10E8F0B}" type="datetimeFigureOut">
              <a:rPr lang="hu-HU" smtClean="0"/>
              <a:pPr/>
              <a:t>2014. 01. 03.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D759F9-5E0B-40CE-87FB-A88207E1E2F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5" name="Tartalom helye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35D3A5-B939-429A-90C5-EC5DB10E8F0B}" type="datetimeFigureOut">
              <a:rPr lang="hu-HU" smtClean="0"/>
              <a:pPr/>
              <a:t>2014. 01. 03.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D759F9-5E0B-40CE-87FB-A88207E1E2F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35D3A5-B939-429A-90C5-EC5DB10E8F0B}" type="datetimeFigureOut">
              <a:rPr lang="hu-HU" smtClean="0"/>
              <a:pPr/>
              <a:t>2014. 01. 03.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D759F9-5E0B-40CE-87FB-A88207E1E2F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235D3A5-B939-429A-90C5-EC5DB10E8F0B}" type="datetimeFigureOut">
              <a:rPr lang="hu-HU" smtClean="0"/>
              <a:pPr/>
              <a:t>2014. 01. 03.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D759F9-5E0B-40CE-87FB-A88207E1E2F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35D3A5-B939-429A-90C5-EC5DB10E8F0B}" type="datetimeFigureOut">
              <a:rPr lang="hu-HU" smtClean="0"/>
              <a:pPr/>
              <a:t>2014. 01. 03.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D759F9-5E0B-40CE-87FB-A88207E1E2F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églalap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hu-HU" smtClean="0"/>
              <a:t>Mintacím szerkesztése</a:t>
            </a:r>
            <a:endParaRPr kumimoji="0" lang="en-US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35D3A5-B939-429A-90C5-EC5DB10E8F0B}" type="datetimeFigureOut">
              <a:rPr lang="hu-HU" smtClean="0"/>
              <a:pPr/>
              <a:t>2014. 01. 03.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D759F9-5E0B-40CE-87FB-A88207E1E2F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0" name="Kép helye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u-HU" smtClean="0"/>
              <a:t>Kép beszúrásához kattintson az ikonra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35D3A5-B939-429A-90C5-EC5DB10E8F0B}" type="datetimeFigureOut">
              <a:rPr lang="hu-HU" smtClean="0"/>
              <a:pPr/>
              <a:t>2014. 01. 03.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D759F9-5E0B-40CE-87FB-A88207E1E2F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235D3A5-B939-429A-90C5-EC5DB10E8F0B}" type="datetimeFigureOut">
              <a:rPr lang="hu-HU" smtClean="0"/>
              <a:pPr/>
              <a:t>2014. 01. 03.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CD759F9-5E0B-40CE-87FB-A88207E1E2F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églalap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Cím helye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1" name="Szöveg helye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  <a:p>
            <a:pPr lvl="1" eaLnBrk="1" latinLnBrk="0" hangingPunct="1"/>
            <a:r>
              <a:rPr kumimoji="0" lang="hu-HU" smtClean="0"/>
              <a:t>Második szint</a:t>
            </a:r>
          </a:p>
          <a:p>
            <a:pPr lvl="2" eaLnBrk="1" latinLnBrk="0" hangingPunct="1"/>
            <a:r>
              <a:rPr kumimoji="0" lang="hu-HU" smtClean="0"/>
              <a:t>Harmadik szint</a:t>
            </a:r>
          </a:p>
          <a:p>
            <a:pPr lvl="3" eaLnBrk="1" latinLnBrk="0" hangingPunct="1"/>
            <a:r>
              <a:rPr kumimoji="0" lang="hu-HU" smtClean="0"/>
              <a:t>Negyedik szint</a:t>
            </a:r>
          </a:p>
          <a:p>
            <a:pPr lvl="4" eaLnBrk="1" latinLnBrk="0" hangingPunct="1"/>
            <a:r>
              <a:rPr kumimoji="0" lang="hu-HU" smtClean="0"/>
              <a:t>Ötödik szint</a:t>
            </a:r>
            <a:endParaRPr kumimoji="0" lang="en-US"/>
          </a:p>
        </p:txBody>
      </p:sp>
      <p:sp>
        <p:nvSpPr>
          <p:cNvPr id="27" name="Dátum helye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235D3A5-B939-429A-90C5-EC5DB10E8F0B}" type="datetimeFigureOut">
              <a:rPr lang="hu-HU" smtClean="0"/>
              <a:pPr/>
              <a:t>2014. 01. 03.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hu-HU"/>
          </a:p>
        </p:txBody>
      </p:sp>
      <p:sp>
        <p:nvSpPr>
          <p:cNvPr id="16" name="Dia számának helye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CD759F9-5E0B-40CE-87FB-A88207E1E2F6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mek.oszk.hu/01700/01743/01743.pdf" TargetMode="External"/><Relationship Id="rId2" Type="http://schemas.openxmlformats.org/officeDocument/2006/relationships/hyperlink" Target="http://mek.oszk.hu/html/vgi/kereses/kereses.phtml?id=1743&amp;sub_id=1&amp;table=dc_creator&amp;megnevezes='szerzo'&amp;mezoertek1=Ferenczy&amp;mezoertek2=Endr%C3%A9n%C3%A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mek.oszk.hu/01700/01743/01743.pdf" TargetMode="External"/><Relationship Id="rId2" Type="http://schemas.openxmlformats.org/officeDocument/2006/relationships/hyperlink" Target="http://mek.oszk.hu/html/vgi/kereses/kereses.phtml?id=1743&amp;sub_id=1&amp;table=dc_creator&amp;megnevezes='szerzo'&amp;mezoertek1=Ferenczy&amp;mezoertek2=Endr%C3%A9n%C3%A9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nektar1.oszk.hu/librivision_hun.html" TargetMode="External"/><Relationship Id="rId2" Type="http://schemas.openxmlformats.org/officeDocument/2006/relationships/hyperlink" Target="http://www.oszk.hu/mnbwww/K/BIBLI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hyperlink" Target="http://www.odrportal.hu/web/guest;jsessionid=158AB5B0A62826192F3B056784E84434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oszk.hu/mnbwww/K/1704/S.HTML" TargetMode="Externa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erkonyv.hu/index.php?page=konyvek" TargetMode="External"/><Relationship Id="rId2" Type="http://schemas.openxmlformats.org/officeDocument/2006/relationships/hyperlink" Target="https://tandem.lib.unideb.h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ank&#246;nyvt&#225;r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sz="2400" smtClean="0"/>
              <a:t>könyvbeszerzés </a:t>
            </a:r>
            <a:r>
              <a:rPr lang="hu-HU" sz="2400" dirty="0" smtClean="0"/>
              <a:t/>
            </a:r>
            <a:br>
              <a:rPr lang="hu-HU" sz="2400" dirty="0" smtClean="0"/>
            </a:br>
            <a:r>
              <a:rPr lang="hu-HU" sz="2400" dirty="0" smtClean="0"/>
              <a:t>a DEENK </a:t>
            </a:r>
            <a:r>
              <a:rPr lang="hu-HU" sz="2400" dirty="0" err="1" smtClean="0"/>
              <a:t>Kenézy</a:t>
            </a:r>
            <a:r>
              <a:rPr lang="hu-HU" sz="2400" dirty="0" smtClean="0"/>
              <a:t> Élettudományi Könyvtárban</a:t>
            </a:r>
            <a:endParaRPr lang="hu-HU" sz="24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Pappné </a:t>
            </a:r>
            <a:r>
              <a:rPr lang="hu-HU" dirty="0" err="1" smtClean="0"/>
              <a:t>Czappán</a:t>
            </a:r>
            <a:r>
              <a:rPr lang="hu-HU" dirty="0" smtClean="0"/>
              <a:t> Marianna </a:t>
            </a:r>
          </a:p>
          <a:p>
            <a:r>
              <a:rPr lang="hu-HU" dirty="0" smtClean="0"/>
              <a:t>2013.10.15.</a:t>
            </a:r>
            <a:endParaRPr lang="hu-HU" dirty="0"/>
          </a:p>
        </p:txBody>
      </p:sp>
      <p:pic>
        <p:nvPicPr>
          <p:cNvPr id="5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19077" y="10595"/>
            <a:ext cx="2668313" cy="1280706"/>
          </a:xfrm>
          <a:prstGeom prst="rect">
            <a:avLst/>
          </a:prstGeom>
        </p:spPr>
      </p:pic>
      <p:pic>
        <p:nvPicPr>
          <p:cNvPr id="6" name="Picture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-16970" y="5486063"/>
            <a:ext cx="2666206" cy="1340768"/>
          </a:xfrm>
          <a:prstGeom prst="rect">
            <a:avLst/>
          </a:prstGeom>
        </p:spPr>
      </p:pic>
      <p:pic>
        <p:nvPicPr>
          <p:cNvPr id="7" name="Picture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" y="1291301"/>
            <a:ext cx="2651343" cy="1440160"/>
          </a:xfrm>
          <a:prstGeom prst="rect">
            <a:avLst/>
          </a:prstGeom>
        </p:spPr>
      </p:pic>
      <p:pic>
        <p:nvPicPr>
          <p:cNvPr id="9" name="Picture 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-13317" y="2731461"/>
            <a:ext cx="2620792" cy="1478166"/>
          </a:xfrm>
          <a:prstGeom prst="rect">
            <a:avLst/>
          </a:prstGeom>
        </p:spPr>
      </p:pic>
      <p:pic>
        <p:nvPicPr>
          <p:cNvPr id="10" name="Picture 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-13317" y="4273515"/>
            <a:ext cx="2634110" cy="113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52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61991" y="214290"/>
            <a:ext cx="7066393" cy="1270494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hu-HU" sz="3100" b="1" dirty="0" smtClean="0"/>
              <a:t> </a:t>
            </a:r>
            <a:r>
              <a:rPr lang="hu-HU" sz="1800" b="1" dirty="0" smtClean="0"/>
              <a:t>Magyar könyvtárosság etikai kódexe</a:t>
            </a:r>
            <a:br>
              <a:rPr lang="hu-HU" sz="1800" b="1" dirty="0" smtClean="0"/>
            </a:br>
            <a:r>
              <a:rPr lang="hu-HU" sz="1800" b="1" dirty="0" smtClean="0"/>
              <a:t>Az etikai kódexet előkészítő bizottság által elfogadott  tervezet (2005. ápr.5.)</a:t>
            </a:r>
            <a:br>
              <a:rPr lang="hu-HU" sz="1800" b="1" dirty="0" smtClean="0"/>
            </a:br>
            <a:endParaRPr lang="hu-HU" sz="1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hu-HU" dirty="0" smtClean="0"/>
          </a:p>
          <a:p>
            <a:pPr marL="0" indent="0" algn="just">
              <a:buNone/>
            </a:pPr>
            <a:r>
              <a:rPr lang="hu-HU" sz="2400" b="1" dirty="0" smtClean="0"/>
              <a:t>„A </a:t>
            </a:r>
            <a:r>
              <a:rPr lang="hu-HU" sz="2400" b="1" dirty="0"/>
              <a:t>könyvtáros felelősséggel tartozik az emberiség, a nemzet, valamint a nemzeti és etnikai kisebbségek, helyi közösségek kulturális örökségének megőrzéséért. Gyűjteményépítő munkáját a használók igényeire és az emberiség értékeire alapozza, de a közvélekedéssel és saját nézeteivel ellentétes műveket is beszerez. Elítéli a cenzúrát, s maga sem cenzúráz. Feltáró munkájával a könyvtár teljes gyűjteményét hozzáférhetővé teszi</a:t>
            </a:r>
            <a:r>
              <a:rPr lang="hu-HU" sz="2400" b="1" dirty="0" smtClean="0"/>
              <a:t>.” </a:t>
            </a:r>
          </a:p>
          <a:p>
            <a:pPr marL="0" indent="0">
              <a:buNone/>
            </a:pPr>
            <a:r>
              <a:rPr lang="hu-HU" sz="1400" b="1" dirty="0" smtClean="0"/>
              <a:t>Magyar </a:t>
            </a:r>
            <a:r>
              <a:rPr lang="hu-HU" sz="1400" b="1" dirty="0"/>
              <a:t>könyvtárosság etikai </a:t>
            </a:r>
            <a:r>
              <a:rPr lang="hu-HU" sz="1400" b="1" dirty="0" smtClean="0"/>
              <a:t>kódexe,</a:t>
            </a:r>
            <a:r>
              <a:rPr lang="hu-HU" sz="1400" b="1" dirty="0"/>
              <a:t/>
            </a:r>
            <a:br>
              <a:rPr lang="hu-HU" sz="1400" b="1" dirty="0"/>
            </a:br>
            <a:r>
              <a:rPr lang="hu-HU" sz="1400" b="1" dirty="0"/>
              <a:t>Az etikai kódexet előkészítő bizottság által elfogadott  tervezet </a:t>
            </a:r>
            <a:endParaRPr lang="hu-HU" sz="1400" b="1" dirty="0" smtClean="0"/>
          </a:p>
          <a:p>
            <a:pPr marL="0" indent="0">
              <a:buNone/>
            </a:pPr>
            <a:r>
              <a:rPr lang="hu-HU" sz="1400" b="1" dirty="0" smtClean="0"/>
              <a:t>(</a:t>
            </a:r>
            <a:r>
              <a:rPr lang="hu-HU" sz="1400" b="1" dirty="0"/>
              <a:t>2005. ápr.5.)</a:t>
            </a:r>
            <a:br>
              <a:rPr lang="hu-HU" sz="1400" b="1" dirty="0"/>
            </a:br>
            <a:endParaRPr lang="hu-HU" sz="1400" dirty="0"/>
          </a:p>
          <a:p>
            <a:pPr marL="0" indent="0">
              <a:buNone/>
            </a:pPr>
            <a:endParaRPr lang="hu-HU" dirty="0" smtClean="0"/>
          </a:p>
          <a:p>
            <a:endParaRPr lang="hu-HU" dirty="0" smtClean="0"/>
          </a:p>
        </p:txBody>
      </p:sp>
      <p:pic>
        <p:nvPicPr>
          <p:cNvPr id="6" name="irc_mi" descr="http://upload.wikimedia.org/wikipedia/commons/b/b1/Kinizsi_P%C3%A1ln%C3%A9_Magyar_Benigna_im%C3%A1ds%C3%A1gos_k%C3%B6nyv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357166"/>
            <a:ext cx="676275" cy="10140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772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61991" y="214290"/>
            <a:ext cx="7066393" cy="1270494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hu-HU" sz="3100" b="1" dirty="0" smtClean="0"/>
              <a:t> </a:t>
            </a:r>
            <a:r>
              <a:rPr lang="hu-HU" sz="1800" b="1" dirty="0" smtClean="0"/>
              <a:t>Magyar könyvtárosság etikai kódexe</a:t>
            </a:r>
            <a:br>
              <a:rPr lang="hu-HU" sz="1800" b="1" dirty="0" smtClean="0"/>
            </a:br>
            <a:r>
              <a:rPr lang="hu-HU" sz="1800" b="1" dirty="0" smtClean="0"/>
              <a:t>Az etikai kódexet előkészítő bizottság által elfogadott  tervezet (2005. ápr.5.)</a:t>
            </a:r>
            <a:br>
              <a:rPr lang="hu-HU" sz="1800" b="1" dirty="0" smtClean="0"/>
            </a:br>
            <a:endParaRPr lang="hu-HU" sz="1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hu-HU" dirty="0" smtClean="0"/>
          </a:p>
          <a:p>
            <a:r>
              <a:rPr lang="hu-HU" sz="2200" dirty="0" smtClean="0"/>
              <a:t>Gyűjtőköri szabályzatnak megfelelő gyarapítás és apasztás</a:t>
            </a:r>
          </a:p>
          <a:p>
            <a:r>
              <a:rPr lang="hu-HU" sz="2200" dirty="0" smtClean="0"/>
              <a:t>Könyvtáron kívüli és belüli önkényes cenzúra elutasítása </a:t>
            </a:r>
          </a:p>
          <a:p>
            <a:r>
              <a:rPr lang="hu-HU" sz="2200" dirty="0"/>
              <a:t>K</a:t>
            </a:r>
            <a:r>
              <a:rPr lang="hu-HU" sz="2200" dirty="0" smtClean="0"/>
              <a:t>önyvüldözés elleni fellépés </a:t>
            </a:r>
          </a:p>
          <a:p>
            <a:r>
              <a:rPr lang="hu-HU" sz="2200" dirty="0" smtClean="0"/>
              <a:t>„Egyoldalúság és értékítéletek nélkül kezeli és szolgáltatja a közvélekedéssel, </a:t>
            </a:r>
            <a:r>
              <a:rPr lang="hu-HU" sz="2200" dirty="0" err="1" smtClean="0"/>
              <a:t>közizléssel</a:t>
            </a:r>
            <a:r>
              <a:rPr lang="hu-HU" sz="2200" dirty="0" smtClean="0"/>
              <a:t> és a saját véleményével szemben álló nézeteket tartalmazó műveket…”</a:t>
            </a:r>
          </a:p>
          <a:p>
            <a:r>
              <a:rPr lang="hu-HU" sz="2200" dirty="0" smtClean="0"/>
              <a:t>„A művészileg silány vagy áltudományos munkáknak a szabályzat előírásainak megfelelő mértékben ad helyet.”</a:t>
            </a:r>
          </a:p>
          <a:p>
            <a:r>
              <a:rPr lang="hu-HU" sz="2200" dirty="0" smtClean="0"/>
              <a:t>A gondjaira bízott gyűjteményt jól ismeri</a:t>
            </a:r>
          </a:p>
          <a:p>
            <a:r>
              <a:rPr lang="hu-HU" sz="2200" dirty="0" smtClean="0"/>
              <a:t>Saját állományában nem lévő művekről is tájékoztat</a:t>
            </a:r>
          </a:p>
          <a:p>
            <a:r>
              <a:rPr lang="hu-HU" sz="2200" dirty="0" smtClean="0"/>
              <a:t>Nem befolyásolhatják a gyarapításban saját nézetei, </a:t>
            </a:r>
            <a:r>
              <a:rPr lang="hu-HU" sz="2200" dirty="0" err="1" smtClean="0"/>
              <a:t>izlése</a:t>
            </a:r>
            <a:r>
              <a:rPr lang="hu-HU" sz="2200" dirty="0" smtClean="0"/>
              <a:t>, érdeklődése</a:t>
            </a:r>
          </a:p>
          <a:p>
            <a:endParaRPr lang="hu-HU" dirty="0" smtClean="0"/>
          </a:p>
        </p:txBody>
      </p:sp>
      <p:pic>
        <p:nvPicPr>
          <p:cNvPr id="6" name="irc_mi" descr="http://upload.wikimedia.org/wikipedia/commons/b/b1/Kinizsi_P%C3%A1ln%C3%A9_Magyar_Benigna_im%C3%A1ds%C3%A1gos_k%C3%B6nyv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42" y="372944"/>
            <a:ext cx="676275" cy="10140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049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04887" y="214290"/>
            <a:ext cx="6147433" cy="141451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hu-HU" sz="3100" b="1" dirty="0" smtClean="0"/>
              <a:t> </a:t>
            </a:r>
            <a:r>
              <a:rPr lang="hu-HU" sz="2200" b="1" dirty="0" smtClean="0"/>
              <a:t>gyűjtőköri szabályzat:</a:t>
            </a:r>
            <a:r>
              <a:rPr lang="hu-HU" sz="2200" dirty="0" smtClean="0"/>
              <a:t>gyűjtési szempontok</a:t>
            </a:r>
            <a:br>
              <a:rPr lang="hu-HU" sz="22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>
                <a:hlinkClick r:id="rId2" tooltip="A szerző művei a MEK-ben &#10;Other works from this author"/>
              </a:rPr>
              <a:t>Ferenczy Endréné </a:t>
            </a:r>
            <a:r>
              <a:rPr lang="hu-HU" sz="1600" dirty="0"/>
              <a:t/>
            </a:r>
            <a:br>
              <a:rPr lang="hu-HU" sz="1600" dirty="0"/>
            </a:br>
            <a:r>
              <a:rPr lang="hu-HU" sz="1600" dirty="0" smtClean="0">
                <a:hlinkClick r:id="rId3" tooltip="A hálózatos verzió megnyitása &#10;Open the online version"/>
              </a:rPr>
              <a:t>Gyűjteményszervezés</a:t>
            </a:r>
            <a:r>
              <a:rPr lang="hu-HU" sz="1600" dirty="0"/>
              <a:t/>
            </a:r>
            <a:br>
              <a:rPr lang="hu-HU" sz="1600" dirty="0"/>
            </a:br>
            <a:r>
              <a:rPr lang="hu-HU" sz="1600" dirty="0"/>
              <a:t>http://mek.oszk.hu/01700/01743</a:t>
            </a:r>
            <a:r>
              <a:rPr lang="hu-HU" sz="1600" dirty="0" smtClean="0"/>
              <a:t>/</a:t>
            </a:r>
            <a:endParaRPr lang="hu-HU" sz="1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11560" y="1988840"/>
            <a:ext cx="6768752" cy="3960440"/>
          </a:xfrm>
        </p:spPr>
        <p:txBody>
          <a:bodyPr>
            <a:normAutofit fontScale="92500" lnSpcReduction="20000"/>
          </a:bodyPr>
          <a:lstStyle/>
          <a:p>
            <a:endParaRPr lang="hu-HU" dirty="0" smtClean="0"/>
          </a:p>
          <a:p>
            <a:pPr marL="514350" indent="-514350">
              <a:buAutoNum type="arabicPeriod"/>
            </a:pPr>
            <a:r>
              <a:rPr lang="hu-HU" b="1" dirty="0" smtClean="0"/>
              <a:t>tematikus  (</a:t>
            </a:r>
            <a:r>
              <a:rPr lang="hu-HU" b="1" dirty="0" err="1" smtClean="0"/>
              <a:t>subject</a:t>
            </a:r>
            <a:r>
              <a:rPr lang="hu-HU" b="1" dirty="0" smtClean="0"/>
              <a:t>)</a:t>
            </a:r>
          </a:p>
          <a:p>
            <a:pPr marL="514350" indent="-514350">
              <a:buAutoNum type="arabicPeriod"/>
            </a:pPr>
            <a:r>
              <a:rPr lang="hu-HU" b="1" dirty="0"/>
              <a:t>t</a:t>
            </a:r>
            <a:r>
              <a:rPr lang="hu-HU" b="1" dirty="0" smtClean="0"/>
              <a:t>ipológiai</a:t>
            </a:r>
          </a:p>
          <a:p>
            <a:pPr marL="514350" indent="-514350">
              <a:buAutoNum type="arabicPeriod"/>
            </a:pPr>
            <a:r>
              <a:rPr lang="hu-HU" b="1" dirty="0"/>
              <a:t>k</a:t>
            </a:r>
            <a:r>
              <a:rPr lang="hu-HU" b="1" dirty="0" smtClean="0"/>
              <a:t>ronológiai</a:t>
            </a:r>
          </a:p>
          <a:p>
            <a:pPr marL="514350" indent="-514350">
              <a:buAutoNum type="arabicPeriod"/>
            </a:pPr>
            <a:r>
              <a:rPr lang="hu-HU" b="1" u="sng" dirty="0" smtClean="0"/>
              <a:t>példányszám meghatározó</a:t>
            </a:r>
          </a:p>
          <a:p>
            <a:pPr marL="514350" indent="-514350">
              <a:buAutoNum type="arabicPeriod"/>
            </a:pPr>
            <a:r>
              <a:rPr lang="hu-HU" b="1" dirty="0"/>
              <a:t>n</a:t>
            </a:r>
            <a:r>
              <a:rPr lang="hu-HU" b="1" dirty="0" smtClean="0"/>
              <a:t>yelvi</a:t>
            </a:r>
          </a:p>
          <a:p>
            <a:pPr marL="514350" indent="-514350">
              <a:buAutoNum type="arabicPeriod"/>
            </a:pPr>
            <a:r>
              <a:rPr lang="hu-HU" b="1" dirty="0"/>
              <a:t>f</a:t>
            </a:r>
            <a:r>
              <a:rPr lang="hu-HU" b="1" dirty="0" smtClean="0"/>
              <a:t>öldrajzi</a:t>
            </a:r>
          </a:p>
          <a:p>
            <a:pPr marL="514350" indent="-514350">
              <a:buAutoNum type="arabicPeriod"/>
            </a:pPr>
            <a:r>
              <a:rPr lang="hu-HU" b="1" dirty="0" smtClean="0"/>
              <a:t>archiválási </a:t>
            </a:r>
            <a:r>
              <a:rPr lang="hu-HU" sz="2400" b="1" dirty="0" smtClean="0"/>
              <a:t>(gyűjteményi kategóriák szerint)</a:t>
            </a:r>
          </a:p>
          <a:p>
            <a:pPr marL="514350" indent="-514350">
              <a:buAutoNum type="arabicPeriod"/>
            </a:pPr>
            <a:r>
              <a:rPr lang="hu-HU" b="1" dirty="0"/>
              <a:t>h</a:t>
            </a:r>
            <a:r>
              <a:rPr lang="hu-HU" b="1" dirty="0" smtClean="0"/>
              <a:t>asználati </a:t>
            </a:r>
            <a:r>
              <a:rPr lang="hu-HU" sz="2400" b="1" dirty="0" smtClean="0"/>
              <a:t>(helybeni ún. </a:t>
            </a:r>
            <a:r>
              <a:rPr lang="hu-HU" sz="2400" b="1" dirty="0" err="1" smtClean="0"/>
              <a:t>prézens</a:t>
            </a:r>
            <a:r>
              <a:rPr lang="hu-HU" sz="2400" b="1" dirty="0" smtClean="0"/>
              <a:t>, vagy kölcsönözhető)</a:t>
            </a:r>
          </a:p>
          <a:p>
            <a:pPr marL="0" indent="0">
              <a:buNone/>
            </a:pPr>
            <a:endParaRPr lang="hu-HU" b="1" dirty="0" smtClean="0"/>
          </a:p>
          <a:p>
            <a:pPr marL="0" indent="0">
              <a:buNone/>
            </a:pPr>
            <a:endParaRPr lang="hu-HU" dirty="0" smtClean="0"/>
          </a:p>
          <a:p>
            <a:endParaRPr lang="hu-HU" dirty="0" smtClean="0"/>
          </a:p>
        </p:txBody>
      </p:sp>
      <p:pic>
        <p:nvPicPr>
          <p:cNvPr id="5" name="irc_mi" descr="http://www.rkdsz.hu/blog/wp-content/uploads/2011/11/paragrafus2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63" y="404664"/>
            <a:ext cx="1025649" cy="1080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049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71538" y="214290"/>
            <a:ext cx="6380782" cy="142876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hu-HU" sz="3100" b="1" dirty="0" smtClean="0"/>
              <a:t> </a:t>
            </a:r>
            <a:r>
              <a:rPr lang="hu-HU" sz="2200" b="1" dirty="0" smtClean="0"/>
              <a:t>gyűjtőköri szabályzat: </a:t>
            </a:r>
            <a:r>
              <a:rPr lang="hu-HU" sz="2200" dirty="0" smtClean="0"/>
              <a:t>gyűjtési szempontok</a:t>
            </a:r>
            <a:br>
              <a:rPr lang="hu-HU" sz="22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>
                <a:hlinkClick r:id="rId2" tooltip="A szerző művei a MEK-ben &#10;Other works from this author"/>
              </a:rPr>
              <a:t>Ferenczy Endréné </a:t>
            </a: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>
                <a:hlinkClick r:id="rId3" tooltip="A hálózatos verzió megnyitása &#10;Open the online version"/>
              </a:rPr>
              <a:t>Gyűjteményszervezés</a:t>
            </a: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>http://mek.oszk.hu/01700/01743/:</a:t>
            </a:r>
            <a:endParaRPr lang="hu-HU" sz="1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55576" y="1916832"/>
            <a:ext cx="6940624" cy="4538904"/>
          </a:xfrm>
          <a:ln>
            <a:solidFill>
              <a:schemeClr val="tx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b="1" dirty="0" smtClean="0"/>
              <a:t>4.  </a:t>
            </a:r>
            <a:endParaRPr lang="hu-HU" sz="2400" b="1" dirty="0" smtClean="0"/>
          </a:p>
          <a:p>
            <a:pPr marL="0" indent="0">
              <a:buNone/>
            </a:pPr>
            <a:r>
              <a:rPr lang="hu-HU" sz="1600" b="1" dirty="0" smtClean="0"/>
              <a:t>példányszám </a:t>
            </a:r>
            <a:r>
              <a:rPr lang="hu-HU" sz="1600" b="1" dirty="0"/>
              <a:t>meghatározó szempontok</a:t>
            </a:r>
            <a:endParaRPr lang="hu-HU" sz="1600" b="1" dirty="0" smtClean="0"/>
          </a:p>
          <a:p>
            <a:pPr marL="0" indent="0">
              <a:buNone/>
            </a:pPr>
            <a:endParaRPr lang="hu-HU" sz="2400" b="1" dirty="0" smtClean="0"/>
          </a:p>
          <a:p>
            <a:pPr marL="0" indent="0">
              <a:buNone/>
            </a:pPr>
            <a:endParaRPr lang="hu-HU" b="1" dirty="0" smtClean="0"/>
          </a:p>
          <a:p>
            <a:pPr marL="0" indent="0">
              <a:buNone/>
            </a:pPr>
            <a:endParaRPr lang="hu-HU" dirty="0" smtClean="0"/>
          </a:p>
          <a:p>
            <a:endParaRPr lang="hu-HU" dirty="0" smtClean="0"/>
          </a:p>
        </p:txBody>
      </p:sp>
      <p:pic>
        <p:nvPicPr>
          <p:cNvPr id="5" name="Kép 4"/>
          <p:cNvPicPr/>
          <p:nvPr/>
        </p:nvPicPr>
        <p:blipFill rotWithShape="1">
          <a:blip r:embed="rId4"/>
          <a:srcRect l="22323" t="17059" r="22947" b="4706"/>
          <a:stretch/>
        </p:blipFill>
        <p:spPr bwMode="auto">
          <a:xfrm>
            <a:off x="2483768" y="2780928"/>
            <a:ext cx="4392488" cy="3600400"/>
          </a:xfrm>
          <a:prstGeom prst="rect">
            <a:avLst/>
          </a:prstGeom>
          <a:ln>
            <a:solidFill>
              <a:schemeClr val="tx2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irc_mi" descr="http://www.rkdsz.hu/blog/wp-content/uploads/2011/11/paragrafus2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1025649" cy="1080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137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04887" y="214290"/>
            <a:ext cx="6147433" cy="141451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hu-HU" sz="2200" b="1" dirty="0" smtClean="0"/>
              <a:t/>
            </a:r>
            <a:br>
              <a:rPr lang="hu-HU" sz="2200" b="1" dirty="0" smtClean="0"/>
            </a:br>
            <a:r>
              <a:rPr lang="hu-HU" sz="2200" b="1" dirty="0" smtClean="0"/>
              <a:t/>
            </a:r>
            <a:br>
              <a:rPr lang="hu-HU" sz="2200" b="1" dirty="0" smtClean="0"/>
            </a:br>
            <a:r>
              <a:rPr lang="hu-HU" sz="2200" dirty="0" smtClean="0"/>
              <a:t/>
            </a:r>
            <a:br>
              <a:rPr lang="hu-HU" sz="2200" dirty="0" smtClean="0"/>
            </a:br>
            <a:r>
              <a:rPr lang="hu-HU" sz="2200" dirty="0" smtClean="0"/>
              <a:t/>
            </a:r>
            <a:br>
              <a:rPr lang="hu-HU" sz="2200" dirty="0" smtClean="0"/>
            </a:br>
            <a:r>
              <a:rPr lang="hu-HU" sz="2200" dirty="0" smtClean="0"/>
              <a:t/>
            </a:r>
            <a:br>
              <a:rPr lang="hu-HU" sz="2200" dirty="0" smtClean="0"/>
            </a:br>
            <a:r>
              <a:rPr lang="hu-HU" sz="2200" dirty="0" smtClean="0"/>
              <a:t/>
            </a:r>
            <a:br>
              <a:rPr lang="hu-HU" sz="2200" dirty="0" smtClean="0"/>
            </a:br>
            <a:r>
              <a:rPr lang="hu-HU" sz="2200" b="1" dirty="0" smtClean="0"/>
              <a:t>gyűjteményépítési szabályzat</a:t>
            </a:r>
            <a:r>
              <a:rPr lang="hu-HU" sz="2200" dirty="0" smtClean="0"/>
              <a:t/>
            </a:r>
            <a:br>
              <a:rPr lang="hu-HU" sz="2200" dirty="0" smtClean="0"/>
            </a:br>
            <a:r>
              <a:rPr lang="hu-HU" sz="3200" dirty="0" smtClean="0"/>
              <a:t> DEENK </a:t>
            </a:r>
            <a:br>
              <a:rPr lang="hu-HU" sz="3200" dirty="0" smtClean="0"/>
            </a:br>
            <a:r>
              <a:rPr lang="hu-HU" sz="2400" dirty="0" smtClean="0"/>
              <a:t> (</a:t>
            </a:r>
            <a:r>
              <a:rPr lang="hu-HU" sz="1600" dirty="0" smtClean="0"/>
              <a:t>Alapul szolgáló jogszabályok, egyezmények)  </a:t>
            </a:r>
            <a:endParaRPr lang="hu-HU" sz="1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11560" y="1988840"/>
            <a:ext cx="6768752" cy="396044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lvl="0">
              <a:buNone/>
            </a:pPr>
            <a:r>
              <a:rPr lang="hu-HU" sz="2800" dirty="0" smtClean="0"/>
              <a:t> </a:t>
            </a:r>
          </a:p>
          <a:p>
            <a:pPr lvl="1"/>
            <a:r>
              <a:rPr lang="hu-HU" sz="2400" b="1" dirty="0" smtClean="0"/>
              <a:t>Országos jogszabályok:</a:t>
            </a:r>
            <a:r>
              <a:rPr lang="hu-HU" sz="2400" dirty="0" smtClean="0"/>
              <a:t>1997. évi CXL. tv. 5.§ (nyilvános könyvtári) és a 63.§ (egyetemi könyvtári feladatok)</a:t>
            </a:r>
            <a:r>
              <a:rPr lang="hu-HU" sz="2400" b="1" dirty="0" smtClean="0"/>
              <a:t> </a:t>
            </a:r>
            <a:endParaRPr lang="hu-HU" sz="2400" dirty="0" smtClean="0"/>
          </a:p>
          <a:p>
            <a:pPr lvl="1"/>
            <a:r>
              <a:rPr lang="hu-HU" sz="2400" b="1" dirty="0" smtClean="0"/>
              <a:t>A DE és a DEENK Szervezeti és Működési Szabályzata (</a:t>
            </a:r>
            <a:r>
              <a:rPr lang="hu-HU" sz="2400" b="1" dirty="0" err="1" smtClean="0"/>
              <a:t>SzMSz</a:t>
            </a:r>
            <a:r>
              <a:rPr lang="hu-HU" sz="2400" b="1" dirty="0" smtClean="0"/>
              <a:t>)</a:t>
            </a:r>
            <a:endParaRPr lang="hu-HU" sz="2400" dirty="0" smtClean="0"/>
          </a:p>
          <a:p>
            <a:pPr lvl="1"/>
            <a:r>
              <a:rPr lang="hu-HU" sz="2400" b="1" dirty="0" smtClean="0"/>
              <a:t> Két- , és többoldalú egyezmények </a:t>
            </a:r>
            <a:endParaRPr lang="hu-HU" sz="2400" dirty="0" smtClean="0"/>
          </a:p>
          <a:p>
            <a:pPr>
              <a:buNone/>
            </a:pPr>
            <a:endParaRPr lang="hu-HU" b="1" dirty="0" smtClean="0"/>
          </a:p>
          <a:p>
            <a:pPr marL="0" indent="0">
              <a:buNone/>
            </a:pPr>
            <a:endParaRPr lang="hu-HU" dirty="0" smtClean="0"/>
          </a:p>
          <a:p>
            <a:endParaRPr lang="hu-HU" dirty="0" smtClean="0"/>
          </a:p>
        </p:txBody>
      </p:sp>
      <p:pic>
        <p:nvPicPr>
          <p:cNvPr id="5" name="irc_mi" descr="http://www.rkdsz.hu/blog/wp-content/uploads/2011/11/paragrafus2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63" y="404664"/>
            <a:ext cx="1025649" cy="1080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049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04887" y="214290"/>
            <a:ext cx="6147433" cy="141451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hu-HU" sz="2200" b="1" dirty="0" smtClean="0"/>
              <a:t>gyűjteményépítési szabályzat</a:t>
            </a:r>
            <a:r>
              <a:rPr lang="hu-HU" sz="2200" dirty="0" smtClean="0"/>
              <a:t/>
            </a:r>
            <a:br>
              <a:rPr lang="hu-HU" sz="2200" dirty="0" smtClean="0"/>
            </a:br>
            <a:r>
              <a:rPr lang="hu-HU" sz="3100" dirty="0" smtClean="0"/>
              <a:t> </a:t>
            </a:r>
            <a:r>
              <a:rPr lang="hu-HU" sz="2200" dirty="0" smtClean="0"/>
              <a:t>DEENK </a:t>
            </a: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> </a:t>
            </a:r>
            <a:endParaRPr lang="hu-HU" sz="1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11560" y="1988840"/>
            <a:ext cx="6768752" cy="3960440"/>
          </a:xfr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lvl="0">
              <a:buNone/>
            </a:pPr>
            <a:endParaRPr lang="hu-HU" sz="2800" b="1" dirty="0" smtClean="0"/>
          </a:p>
          <a:p>
            <a:pPr lvl="0">
              <a:buNone/>
            </a:pPr>
            <a:r>
              <a:rPr lang="hu-HU" sz="2800" b="1" dirty="0" smtClean="0"/>
              <a:t>1.11. Nyilvános- és egyetemi könyvtár </a:t>
            </a:r>
          </a:p>
          <a:p>
            <a:pPr lvl="1"/>
            <a:r>
              <a:rPr lang="hu-HU" sz="2400" b="1" dirty="0" smtClean="0"/>
              <a:t> </a:t>
            </a:r>
            <a:r>
              <a:rPr lang="hu-HU" sz="2400" b="1" dirty="0" err="1" smtClean="0"/>
              <a:t>DE-en</a:t>
            </a:r>
            <a:r>
              <a:rPr lang="hu-HU" sz="2400" b="1" dirty="0" smtClean="0"/>
              <a:t> oktatott és művelt diszciplínák, valamint határterületeik irodalmának beszerzése itteni oktató, kutató, gyógyászati és művészeti tevékenységek tükrében, azok támogatására</a:t>
            </a:r>
          </a:p>
          <a:p>
            <a:pPr lvl="1"/>
            <a:r>
              <a:rPr lang="hu-HU" sz="2400" b="1" dirty="0" smtClean="0"/>
              <a:t>Hallgatói tananyagok, tudományos szakkönyvek és más kutatást segítő dokumentumok beszerzése szükséges mennyiségben és választékban</a:t>
            </a:r>
          </a:p>
          <a:p>
            <a:pPr lvl="1"/>
            <a:r>
              <a:rPr lang="hu-HU" sz="2400" b="1" dirty="0" smtClean="0"/>
              <a:t>Magas szintű tudományos ismeretterjesztő és szépirodalom, külsős olvasók számára is</a:t>
            </a:r>
          </a:p>
        </p:txBody>
      </p:sp>
      <p:pic>
        <p:nvPicPr>
          <p:cNvPr id="5" name="irc_mi" descr="http://www.rkdsz.hu/blog/wp-content/uploads/2011/11/paragrafus2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63" y="404664"/>
            <a:ext cx="1025649" cy="1080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049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04887" y="214290"/>
            <a:ext cx="6147433" cy="141451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hu-HU" sz="2200" b="1" dirty="0" smtClean="0"/>
              <a:t>gyűjteményépítési szabályzat</a:t>
            </a:r>
            <a:r>
              <a:rPr lang="hu-HU" sz="2200" dirty="0" smtClean="0"/>
              <a:t/>
            </a:r>
            <a:br>
              <a:rPr lang="hu-HU" sz="2200" dirty="0" smtClean="0"/>
            </a:br>
            <a:r>
              <a:rPr lang="hu-HU" sz="3100" dirty="0" smtClean="0"/>
              <a:t> </a:t>
            </a:r>
            <a:r>
              <a:rPr lang="hu-HU" sz="2200" dirty="0" smtClean="0"/>
              <a:t>DEENK </a:t>
            </a: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> </a:t>
            </a:r>
            <a:endParaRPr lang="hu-HU" sz="1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11560" y="1988840"/>
            <a:ext cx="6768752" cy="3960440"/>
          </a:xfr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hu-HU" dirty="0" smtClean="0"/>
              <a:t> </a:t>
            </a:r>
          </a:p>
          <a:p>
            <a:pPr>
              <a:buNone/>
            </a:pPr>
            <a:r>
              <a:rPr lang="hu-HU" sz="2800" dirty="0" smtClean="0"/>
              <a:t>1.12. Nemzeti gyűjtőkörű könyvtár</a:t>
            </a:r>
          </a:p>
          <a:p>
            <a:pPr lvl="1"/>
            <a:r>
              <a:rPr lang="hu-HU" sz="2400" b="1" dirty="0" smtClean="0"/>
              <a:t>Országos jogszabály:</a:t>
            </a:r>
            <a:r>
              <a:rPr lang="hu-HU" sz="2400" dirty="0" smtClean="0"/>
              <a:t>1997. évi CXL. Tv. 63.§ 2. bekezdés (magyarországi könyvtári dokumentumok köteles példányai, nemzeti gyűjtemény építés)</a:t>
            </a:r>
            <a:r>
              <a:rPr lang="hu-HU" sz="2400" b="1" dirty="0" smtClean="0"/>
              <a:t> </a:t>
            </a:r>
            <a:endParaRPr lang="hu-HU" sz="2400" dirty="0" smtClean="0"/>
          </a:p>
          <a:p>
            <a:pPr lvl="1"/>
            <a:r>
              <a:rPr lang="hu-HU" sz="2400" b="1" dirty="0" smtClean="0"/>
              <a:t> Hazai (ODR) és nemzetközi könyvtárközi kölcsönzés biztosítása</a:t>
            </a:r>
            <a:endParaRPr lang="hu-HU" sz="2400" dirty="0" smtClean="0"/>
          </a:p>
          <a:p>
            <a:pPr>
              <a:buNone/>
            </a:pPr>
            <a:endParaRPr lang="hu-HU" b="1" dirty="0" smtClean="0"/>
          </a:p>
          <a:p>
            <a:pPr marL="0" indent="0">
              <a:buNone/>
            </a:pPr>
            <a:endParaRPr lang="hu-HU" dirty="0" smtClean="0"/>
          </a:p>
          <a:p>
            <a:endParaRPr lang="hu-HU" dirty="0" smtClean="0"/>
          </a:p>
        </p:txBody>
      </p:sp>
      <p:pic>
        <p:nvPicPr>
          <p:cNvPr id="5" name="irc_mi" descr="http://www.rkdsz.hu/blog/wp-content/uploads/2011/11/paragrafus2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63" y="404664"/>
            <a:ext cx="1025649" cy="1080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049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04887" y="214290"/>
            <a:ext cx="6147433" cy="141451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hu-HU" sz="2200" b="1" dirty="0" smtClean="0"/>
              <a:t>gyűjteményépítési szabályzat</a:t>
            </a:r>
            <a:r>
              <a:rPr lang="hu-HU" sz="2200" dirty="0" smtClean="0"/>
              <a:t/>
            </a:r>
            <a:br>
              <a:rPr lang="hu-HU" sz="2200" dirty="0" smtClean="0"/>
            </a:br>
            <a:r>
              <a:rPr lang="hu-HU" sz="3100" dirty="0" smtClean="0"/>
              <a:t> </a:t>
            </a:r>
            <a:r>
              <a:rPr lang="hu-HU" sz="2200" dirty="0" smtClean="0"/>
              <a:t>DEENK </a:t>
            </a: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> </a:t>
            </a:r>
            <a:endParaRPr lang="hu-HU" sz="1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11560" y="1988840"/>
            <a:ext cx="6768752" cy="3960440"/>
          </a:xfr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u-HU" dirty="0" smtClean="0"/>
              <a:t> </a:t>
            </a:r>
          </a:p>
          <a:p>
            <a:pPr>
              <a:buNone/>
            </a:pPr>
            <a:r>
              <a:rPr lang="hu-HU" sz="2800" dirty="0" smtClean="0"/>
              <a:t>1.13. Az észak-tiszántúli régió általános gyűjtőkörű tudományos könyvtára</a:t>
            </a:r>
          </a:p>
          <a:p>
            <a:pPr lvl="1"/>
            <a:r>
              <a:rPr lang="hu-HU" sz="2400" b="1" dirty="0" err="1" smtClean="0"/>
              <a:t>Referensz</a:t>
            </a:r>
            <a:r>
              <a:rPr lang="hu-HU" sz="2400" b="1" dirty="0" smtClean="0"/>
              <a:t> gyűjtemény: </a:t>
            </a:r>
            <a:r>
              <a:rPr lang="hu-HU" sz="2400" dirty="0" smtClean="0"/>
              <a:t>könyvtári gyűjtőkörbe tartozó diszciplínák, határterületeik, komplex kutatások által érintett egyéb tudományterületek</a:t>
            </a:r>
          </a:p>
          <a:p>
            <a:pPr lvl="1"/>
            <a:r>
              <a:rPr lang="hu-HU" sz="2400" b="1" dirty="0" smtClean="0"/>
              <a:t> </a:t>
            </a:r>
            <a:r>
              <a:rPr lang="hu-HU" sz="2400" b="1" dirty="0" err="1" smtClean="0"/>
              <a:t>Reginális</a:t>
            </a:r>
            <a:r>
              <a:rPr lang="hu-HU" sz="2400" b="1" dirty="0" smtClean="0"/>
              <a:t> vonatkozású könyvtári dokumentumok (</a:t>
            </a:r>
            <a:r>
              <a:rPr lang="hu-HU" sz="2400" dirty="0" smtClean="0"/>
              <a:t>Tiszántúlt Református Egyházkerület Nagykönyvtárával közösen</a:t>
            </a:r>
            <a:r>
              <a:rPr lang="hu-HU" sz="2400" b="1" dirty="0" smtClean="0"/>
              <a:t>)</a:t>
            </a:r>
            <a:endParaRPr lang="hu-HU" sz="2400" dirty="0" smtClean="0"/>
          </a:p>
          <a:p>
            <a:pPr>
              <a:buNone/>
            </a:pPr>
            <a:endParaRPr lang="hu-HU" b="1" dirty="0" smtClean="0"/>
          </a:p>
          <a:p>
            <a:pPr marL="0" indent="0">
              <a:buNone/>
            </a:pPr>
            <a:endParaRPr lang="hu-HU" dirty="0" smtClean="0"/>
          </a:p>
          <a:p>
            <a:endParaRPr lang="hu-HU" dirty="0" smtClean="0"/>
          </a:p>
        </p:txBody>
      </p:sp>
      <p:pic>
        <p:nvPicPr>
          <p:cNvPr id="5" name="irc_mi" descr="http://www.rkdsz.hu/blog/wp-content/uploads/2011/11/paragrafus2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63" y="404664"/>
            <a:ext cx="1025649" cy="1080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049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04887" y="214290"/>
            <a:ext cx="6147433" cy="141451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hu-HU" sz="2200" b="1" dirty="0" smtClean="0"/>
              <a:t>gyűjteményépítési szabályzat</a:t>
            </a:r>
            <a:r>
              <a:rPr lang="hu-HU" sz="2200" dirty="0" smtClean="0"/>
              <a:t/>
            </a:r>
            <a:br>
              <a:rPr lang="hu-HU" sz="2200" dirty="0" smtClean="0"/>
            </a:br>
            <a:r>
              <a:rPr lang="hu-HU" sz="3100" dirty="0" smtClean="0"/>
              <a:t> </a:t>
            </a:r>
            <a:r>
              <a:rPr lang="hu-HU" sz="2200" dirty="0" smtClean="0"/>
              <a:t>DEENK </a:t>
            </a: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> </a:t>
            </a:r>
            <a:endParaRPr lang="hu-HU" sz="1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11560" y="1988840"/>
            <a:ext cx="6768752" cy="3960440"/>
          </a:xfr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hu-HU" dirty="0" smtClean="0"/>
              <a:t> </a:t>
            </a:r>
          </a:p>
          <a:p>
            <a:pPr algn="ctr">
              <a:buNone/>
            </a:pPr>
            <a:r>
              <a:rPr lang="hu-HU" sz="2800" dirty="0" smtClean="0"/>
              <a:t>DEENK gyűjteményének szerkezete</a:t>
            </a:r>
          </a:p>
          <a:p>
            <a:pPr lvl="1"/>
            <a:r>
              <a:rPr lang="hu-HU" sz="2400" b="1" dirty="0" smtClean="0"/>
              <a:t>Törzsállomány</a:t>
            </a:r>
            <a:endParaRPr lang="hu-HU" sz="2400" dirty="0" smtClean="0"/>
          </a:p>
          <a:p>
            <a:pPr lvl="1"/>
            <a:r>
              <a:rPr lang="hu-HU" sz="2400" b="1" dirty="0" smtClean="0"/>
              <a:t>Elektronikus könyvtár (helyi + országos)</a:t>
            </a:r>
          </a:p>
          <a:p>
            <a:pPr lvl="1"/>
            <a:r>
              <a:rPr lang="hu-HU" sz="2400" b="1" dirty="0" smtClean="0"/>
              <a:t>Kézikönyvtárak</a:t>
            </a:r>
          </a:p>
          <a:p>
            <a:pPr lvl="1"/>
            <a:r>
              <a:rPr lang="hu-HU" sz="2400" b="1" dirty="0" err="1" smtClean="0"/>
              <a:t>Különgyűjtemények</a:t>
            </a:r>
            <a:endParaRPr lang="hu-HU" sz="2400" b="1" dirty="0" smtClean="0"/>
          </a:p>
          <a:p>
            <a:pPr lvl="1"/>
            <a:r>
              <a:rPr lang="hu-HU" sz="2400" b="1" dirty="0" smtClean="0"/>
              <a:t>Szakkönyvtárak</a:t>
            </a:r>
          </a:p>
          <a:p>
            <a:pPr>
              <a:buNone/>
            </a:pPr>
            <a:endParaRPr lang="hu-HU" b="1" dirty="0" smtClean="0"/>
          </a:p>
          <a:p>
            <a:pPr marL="0" indent="0">
              <a:buNone/>
            </a:pPr>
            <a:endParaRPr lang="hu-HU" dirty="0" smtClean="0"/>
          </a:p>
          <a:p>
            <a:endParaRPr lang="hu-HU" dirty="0" smtClean="0"/>
          </a:p>
        </p:txBody>
      </p:sp>
      <p:pic>
        <p:nvPicPr>
          <p:cNvPr id="5" name="irc_mi" descr="http://www.rkdsz.hu/blog/wp-content/uploads/2011/11/paragrafus2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63" y="404664"/>
            <a:ext cx="1025649" cy="1080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049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04887" y="214290"/>
            <a:ext cx="6147433" cy="141451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hu-HU" sz="2200" b="1" dirty="0" smtClean="0"/>
              <a:t>Gyarapítási lehetőségek</a:t>
            </a:r>
            <a:r>
              <a:rPr lang="hu-HU" sz="2200" dirty="0" smtClean="0"/>
              <a:t/>
            </a:r>
            <a:br>
              <a:rPr lang="hu-HU" sz="2200" dirty="0" smtClean="0"/>
            </a:br>
            <a:r>
              <a:rPr lang="hu-HU" sz="3100" dirty="0" smtClean="0"/>
              <a:t> </a:t>
            </a:r>
            <a:r>
              <a:rPr lang="hu-HU" sz="2200" dirty="0" smtClean="0"/>
              <a:t>DEENK </a:t>
            </a: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> </a:t>
            </a:r>
            <a:endParaRPr lang="hu-HU" sz="1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11560" y="1988840"/>
            <a:ext cx="6768752" cy="3960440"/>
          </a:xfr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hu-HU" dirty="0" smtClean="0"/>
              <a:t> </a:t>
            </a:r>
            <a:r>
              <a:rPr lang="hu-HU" sz="2800" dirty="0" smtClean="0"/>
              <a:t> </a:t>
            </a:r>
          </a:p>
          <a:p>
            <a:pPr lvl="1"/>
            <a:r>
              <a:rPr lang="hu-HU" sz="2400" b="1" dirty="0" smtClean="0"/>
              <a:t>Vásárlás (ODR, </a:t>
            </a:r>
            <a:r>
              <a:rPr lang="hu-HU" sz="2400" b="1" dirty="0" err="1" smtClean="0"/>
              <a:t>hallg</a:t>
            </a:r>
            <a:r>
              <a:rPr lang="hu-HU" sz="2400" b="1" dirty="0" smtClean="0"/>
              <a:t>. keret)</a:t>
            </a:r>
            <a:endParaRPr lang="hu-HU" sz="2400" dirty="0" smtClean="0"/>
          </a:p>
          <a:p>
            <a:pPr lvl="1"/>
            <a:r>
              <a:rPr lang="hu-HU" sz="2400" b="1" dirty="0" smtClean="0"/>
              <a:t>Köteles példány szolgáltatás(országos, helyi)</a:t>
            </a:r>
          </a:p>
          <a:p>
            <a:pPr lvl="1"/>
            <a:r>
              <a:rPr lang="hu-HU" sz="2400" b="1" dirty="0" smtClean="0"/>
              <a:t>Csere</a:t>
            </a:r>
          </a:p>
          <a:p>
            <a:pPr lvl="1"/>
            <a:r>
              <a:rPr lang="hu-HU" sz="2400" b="1" dirty="0" smtClean="0"/>
              <a:t>Ajándék (személyektől, intézményektől, pl. Kner Nyomda, [Alföldi nyomda], egyetemi intézetek stb.)</a:t>
            </a:r>
          </a:p>
          <a:p>
            <a:pPr lvl="1"/>
            <a:r>
              <a:rPr lang="hu-HU" sz="2400" b="1" dirty="0" smtClean="0"/>
              <a:t>Márai-program</a:t>
            </a:r>
          </a:p>
          <a:p>
            <a:pPr lvl="1"/>
            <a:r>
              <a:rPr lang="hu-HU" sz="2400" b="1" dirty="0" smtClean="0"/>
              <a:t>Könyvtárosok személyes kapcsolatai, rendezvényeken való részvételük</a:t>
            </a:r>
          </a:p>
          <a:p>
            <a:pPr>
              <a:buNone/>
            </a:pPr>
            <a:endParaRPr lang="hu-HU" b="1" dirty="0" smtClean="0"/>
          </a:p>
          <a:p>
            <a:pPr marL="0" indent="0">
              <a:buNone/>
            </a:pPr>
            <a:endParaRPr lang="hu-HU" dirty="0" smtClean="0"/>
          </a:p>
          <a:p>
            <a:endParaRPr lang="hu-HU" dirty="0" smtClean="0"/>
          </a:p>
        </p:txBody>
      </p:sp>
      <p:pic>
        <p:nvPicPr>
          <p:cNvPr id="5" name="irc_mi" descr="http://www.rkdsz.hu/blog/wp-content/uploads/2011/11/paragrafus2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63" y="404664"/>
            <a:ext cx="1025649" cy="1080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049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61991" y="214290"/>
            <a:ext cx="6418321" cy="134250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hu-HU" sz="3100" b="1" dirty="0" smtClean="0"/>
              <a:t> </a:t>
            </a:r>
            <a:r>
              <a:rPr lang="hu-HU" sz="3100" b="1" dirty="0" err="1" smtClean="0"/>
              <a:t>Books</a:t>
            </a:r>
            <a:r>
              <a:rPr lang="hu-HU" sz="3100" b="1" dirty="0" smtClean="0"/>
              <a:t> </a:t>
            </a:r>
            <a:r>
              <a:rPr lang="hu-HU" sz="3100" b="1" dirty="0" err="1" smtClean="0"/>
              <a:t>in</a:t>
            </a:r>
            <a:r>
              <a:rPr lang="hu-HU" sz="3100" b="1" dirty="0" smtClean="0"/>
              <a:t> Print</a:t>
            </a:r>
            <a:br>
              <a:rPr lang="hu-HU" sz="3100" b="1" dirty="0" smtClean="0"/>
            </a:br>
            <a:r>
              <a:rPr lang="hu-HU" sz="1800" dirty="0" smtClean="0"/>
              <a:t>adatbázis</a:t>
            </a:r>
            <a:br>
              <a:rPr lang="hu-HU" sz="1800" dirty="0" smtClean="0"/>
            </a:br>
            <a:endParaRPr lang="hu-HU" sz="1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hu-HU" dirty="0" smtClean="0"/>
          </a:p>
          <a:p>
            <a:pPr marL="0" indent="0">
              <a:buNone/>
            </a:pPr>
            <a:endParaRPr lang="hu-HU" dirty="0" smtClean="0"/>
          </a:p>
        </p:txBody>
      </p:sp>
      <p:sp>
        <p:nvSpPr>
          <p:cNvPr id="5" name="Téglalap 4"/>
          <p:cNvSpPr/>
          <p:nvPr/>
        </p:nvSpPr>
        <p:spPr>
          <a:xfrm>
            <a:off x="755576" y="2136338"/>
            <a:ext cx="6480720" cy="4247317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b="1" i="1" dirty="0" err="1" smtClean="0"/>
              <a:t>A</a:t>
            </a:r>
            <a:r>
              <a:rPr lang="en-US" b="1" dirty="0" err="1" smtClean="0"/>
              <a:t>z</a:t>
            </a:r>
            <a:r>
              <a:rPr lang="en-US" b="1" dirty="0" smtClean="0"/>
              <a:t> </a:t>
            </a:r>
            <a:r>
              <a:rPr lang="en-US" b="1" dirty="0" err="1" smtClean="0"/>
              <a:t>egyetlen</a:t>
            </a:r>
            <a:r>
              <a:rPr lang="en-US" b="1" dirty="0" smtClean="0"/>
              <a:t> </a:t>
            </a:r>
            <a:r>
              <a:rPr lang="en-US" b="1" dirty="0" err="1" smtClean="0"/>
              <a:t>olyan</a:t>
            </a:r>
            <a:r>
              <a:rPr lang="en-US" b="1" dirty="0" smtClean="0"/>
              <a:t> </a:t>
            </a:r>
            <a:r>
              <a:rPr lang="en-US" b="1" dirty="0" err="1" smtClean="0"/>
              <a:t>teljes</a:t>
            </a:r>
            <a:r>
              <a:rPr lang="en-US" b="1" dirty="0" smtClean="0"/>
              <a:t> </a:t>
            </a:r>
            <a:r>
              <a:rPr lang="en-US" b="1" dirty="0" err="1" smtClean="0"/>
              <a:t>bibliográfiai</a:t>
            </a:r>
            <a:r>
              <a:rPr lang="en-US" b="1" dirty="0" smtClean="0"/>
              <a:t> </a:t>
            </a:r>
            <a:r>
              <a:rPr lang="en-US" b="1" dirty="0" err="1" smtClean="0"/>
              <a:t>rekordokat</a:t>
            </a:r>
            <a:r>
              <a:rPr lang="en-US" b="1" dirty="0" smtClean="0"/>
              <a:t> </a:t>
            </a:r>
            <a:r>
              <a:rPr lang="en-US" b="1" dirty="0" err="1" smtClean="0"/>
              <a:t>tartalmazó</a:t>
            </a:r>
            <a:r>
              <a:rPr lang="en-US" b="1" dirty="0" smtClean="0"/>
              <a:t> </a:t>
            </a:r>
            <a:r>
              <a:rPr lang="en-US" b="1" dirty="0" err="1" smtClean="0"/>
              <a:t>gy</a:t>
            </a:r>
            <a:r>
              <a:rPr lang="hu-HU" b="1" dirty="0" smtClean="0"/>
              <a:t>ű</a:t>
            </a:r>
            <a:r>
              <a:rPr lang="en-US" b="1" dirty="0" err="1" smtClean="0"/>
              <a:t>jtemény</a:t>
            </a:r>
            <a:r>
              <a:rPr lang="en-US" b="1" dirty="0" smtClean="0"/>
              <a:t>, </a:t>
            </a:r>
            <a:r>
              <a:rPr lang="en-US" b="1" dirty="0" err="1" smtClean="0"/>
              <a:t>amely</a:t>
            </a:r>
            <a:r>
              <a:rPr lang="en-US" b="1" dirty="0" smtClean="0"/>
              <a:t> </a:t>
            </a:r>
            <a:r>
              <a:rPr lang="en-US" b="1" dirty="0" err="1" smtClean="0"/>
              <a:t>az</a:t>
            </a:r>
            <a:r>
              <a:rPr lang="en-US" b="1" dirty="0" smtClean="0"/>
              <a:t> </a:t>
            </a:r>
            <a:r>
              <a:rPr lang="en-US" b="1" dirty="0" err="1" smtClean="0"/>
              <a:t>Egyesült</a:t>
            </a:r>
            <a:r>
              <a:rPr lang="en-US" b="1" dirty="0" smtClean="0"/>
              <a:t> </a:t>
            </a:r>
            <a:r>
              <a:rPr lang="en-US" b="1" dirty="0" err="1" smtClean="0"/>
              <a:t>Államok</a:t>
            </a:r>
            <a:r>
              <a:rPr lang="en-US" b="1" dirty="0" smtClean="0"/>
              <a:t> </a:t>
            </a:r>
            <a:r>
              <a:rPr lang="en-US" b="1" dirty="0" err="1" smtClean="0"/>
              <a:t>területén</a:t>
            </a:r>
            <a:r>
              <a:rPr lang="en-US" b="1" dirty="0" smtClean="0"/>
              <a:t> </a:t>
            </a:r>
            <a:r>
              <a:rPr lang="en-US" b="1" dirty="0" err="1" smtClean="0"/>
              <a:t>nyomtatásban</a:t>
            </a:r>
            <a:r>
              <a:rPr lang="en-US" b="1" dirty="0" smtClean="0"/>
              <a:t> </a:t>
            </a:r>
            <a:r>
              <a:rPr lang="en-US" b="1" dirty="0" err="1" smtClean="0"/>
              <a:t>megjelent</a:t>
            </a:r>
            <a:r>
              <a:rPr lang="en-US" b="1" dirty="0" smtClean="0"/>
              <a:t>, </a:t>
            </a:r>
            <a:r>
              <a:rPr lang="en-US" b="1" dirty="0" err="1" smtClean="0"/>
              <a:t>illetve</a:t>
            </a:r>
            <a:r>
              <a:rPr lang="en-US" b="1" dirty="0" smtClean="0"/>
              <a:t> </a:t>
            </a:r>
            <a:r>
              <a:rPr lang="en-US" b="1" dirty="0" err="1" smtClean="0"/>
              <a:t>nyomtatás</a:t>
            </a:r>
            <a:r>
              <a:rPr lang="en-US" b="1" dirty="0" smtClean="0"/>
              <a:t> </a:t>
            </a:r>
            <a:r>
              <a:rPr lang="en-US" b="1" dirty="0" err="1" smtClean="0"/>
              <a:t>alatt</a:t>
            </a:r>
            <a:r>
              <a:rPr lang="en-US" b="1" dirty="0" smtClean="0"/>
              <a:t> </a:t>
            </a:r>
            <a:r>
              <a:rPr lang="en-US" b="1" dirty="0" err="1" smtClean="0"/>
              <a:t>álló</a:t>
            </a:r>
            <a:r>
              <a:rPr lang="en-US" b="1" dirty="0" smtClean="0"/>
              <a:t>, </a:t>
            </a:r>
            <a:r>
              <a:rPr lang="en-US" b="1" dirty="0" err="1" smtClean="0"/>
              <a:t>megjelenésre</a:t>
            </a:r>
            <a:r>
              <a:rPr lang="en-US" b="1" dirty="0" smtClean="0"/>
              <a:t> </a:t>
            </a:r>
            <a:r>
              <a:rPr lang="en-US" b="1" dirty="0" err="1" smtClean="0"/>
              <a:t>váró</a:t>
            </a:r>
            <a:r>
              <a:rPr lang="en-US" b="1" dirty="0" smtClean="0"/>
              <a:t> </a:t>
            </a:r>
            <a:r>
              <a:rPr lang="en-US" b="1" dirty="0" err="1" smtClean="0"/>
              <a:t>és</a:t>
            </a:r>
            <a:r>
              <a:rPr lang="en-US" b="1" dirty="0" smtClean="0"/>
              <a:t> a </a:t>
            </a:r>
            <a:r>
              <a:rPr lang="en-US" b="1" dirty="0" err="1" smtClean="0"/>
              <a:t>nagyközönség</a:t>
            </a:r>
            <a:r>
              <a:rPr lang="en-US" b="1" dirty="0" smtClean="0"/>
              <a:t> </a:t>
            </a:r>
            <a:r>
              <a:rPr lang="en-US" b="1" dirty="0" err="1" smtClean="0"/>
              <a:t>számára</a:t>
            </a:r>
            <a:r>
              <a:rPr lang="en-US" b="1" dirty="0" smtClean="0"/>
              <a:t> </a:t>
            </a:r>
            <a:r>
              <a:rPr lang="en-US" b="1" dirty="0" err="1" smtClean="0"/>
              <a:t>beszerezhet</a:t>
            </a:r>
            <a:r>
              <a:rPr lang="hu-HU" b="1" dirty="0" smtClean="0"/>
              <a:t>ő</a:t>
            </a:r>
            <a:r>
              <a:rPr lang="en-US" b="1" dirty="0" smtClean="0"/>
              <a:t> </a:t>
            </a:r>
            <a:r>
              <a:rPr lang="en-US" b="1" dirty="0" err="1" smtClean="0"/>
              <a:t>könyveket</a:t>
            </a:r>
            <a:r>
              <a:rPr lang="en-US" b="1" dirty="0" smtClean="0"/>
              <a:t> </a:t>
            </a:r>
            <a:r>
              <a:rPr lang="en-US" b="1" dirty="0" err="1" smtClean="0"/>
              <a:t>tartalmazza</a:t>
            </a:r>
            <a:r>
              <a:rPr lang="hu-HU" b="1" dirty="0" smtClean="0"/>
              <a:t>. </a:t>
            </a:r>
            <a:r>
              <a:rPr lang="hu-HU" dirty="0" smtClean="0"/>
              <a:t>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dirty="0" smtClean="0"/>
              <a:t>Több </a:t>
            </a:r>
            <a:r>
              <a:rPr lang="hu-HU" dirty="0"/>
              <a:t>mint 3 millió bibliográfiai rekord (könyv, hangkazetta és videokazetta  stb.)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dirty="0"/>
              <a:t>felnőtteknek szóló </a:t>
            </a:r>
            <a:r>
              <a:rPr lang="hu-HU" dirty="0" smtClean="0"/>
              <a:t>irodalmak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hu-HU" dirty="0" smtClean="0"/>
              <a:t>ifjúsági művek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hu-HU" dirty="0" smtClean="0"/>
              <a:t>tudományos-,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hu-HU" dirty="0" smtClean="0"/>
              <a:t>iskolai irodalmak,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hu-HU" dirty="0" smtClean="0"/>
              <a:t>populáris ponyvairodalmak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hu-HU" dirty="0" smtClean="0"/>
              <a:t>reprint kiadások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hu-HU" dirty="0" smtClean="0"/>
              <a:t>1985-től napjainkig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hu-HU" dirty="0" smtClean="0"/>
              <a:t>teljes szövegű könyvismertetések</a:t>
            </a:r>
            <a:endParaRPr lang="hu-HU" dirty="0"/>
          </a:p>
        </p:txBody>
      </p:sp>
      <p:pic>
        <p:nvPicPr>
          <p:cNvPr id="6" name="imgBIPLogo" descr="Bowker's Books in Print Logo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9" t="11269" r="52600" b="11268"/>
          <a:stretch/>
        </p:blipFill>
        <p:spPr bwMode="auto">
          <a:xfrm>
            <a:off x="1187624" y="548680"/>
            <a:ext cx="1296144" cy="8640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1960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61991" y="214290"/>
            <a:ext cx="6418321" cy="134250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hu-HU" sz="3100" b="1" dirty="0" smtClean="0"/>
              <a:t> </a:t>
            </a:r>
            <a:r>
              <a:rPr lang="hu-HU" sz="3100" b="1" dirty="0" err="1" smtClean="0"/>
              <a:t>Books</a:t>
            </a:r>
            <a:r>
              <a:rPr lang="hu-HU" sz="3100" b="1" dirty="0" smtClean="0"/>
              <a:t> </a:t>
            </a:r>
            <a:r>
              <a:rPr lang="hu-HU" sz="3100" b="1" dirty="0" err="1" smtClean="0"/>
              <a:t>in</a:t>
            </a:r>
            <a:r>
              <a:rPr lang="hu-HU" sz="3100" b="1" dirty="0" smtClean="0"/>
              <a:t> Print</a:t>
            </a:r>
            <a:br>
              <a:rPr lang="hu-HU" sz="3100" b="1" dirty="0" smtClean="0"/>
            </a:br>
            <a:r>
              <a:rPr lang="hu-HU" sz="1800" dirty="0" smtClean="0"/>
              <a:t>adatbázis</a:t>
            </a:r>
            <a:br>
              <a:rPr lang="hu-HU" sz="1800" dirty="0" smtClean="0"/>
            </a:br>
            <a:endParaRPr lang="hu-HU" sz="1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hu-HU" dirty="0" smtClean="0"/>
          </a:p>
          <a:p>
            <a:pPr marL="0" indent="0">
              <a:buNone/>
            </a:pPr>
            <a:endParaRPr lang="hu-HU" dirty="0" smtClean="0"/>
          </a:p>
        </p:txBody>
      </p:sp>
      <p:pic>
        <p:nvPicPr>
          <p:cNvPr id="6" name="imgBIPLogo" descr="Bowker's Books in Print Logo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9" t="11269" r="52600" b="11268"/>
          <a:stretch/>
        </p:blipFill>
        <p:spPr bwMode="auto">
          <a:xfrm>
            <a:off x="1187624" y="548680"/>
            <a:ext cx="1296144" cy="8640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Kép 7"/>
          <p:cNvPicPr/>
          <p:nvPr/>
        </p:nvPicPr>
        <p:blipFill rotWithShape="1">
          <a:blip r:embed="rId3"/>
          <a:srcRect l="20173" t="15883" r="21458" b="5588"/>
          <a:stretch/>
        </p:blipFill>
        <p:spPr bwMode="auto">
          <a:xfrm>
            <a:off x="571472" y="1643050"/>
            <a:ext cx="4143404" cy="264320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Kép 9"/>
          <p:cNvPicPr/>
          <p:nvPr/>
        </p:nvPicPr>
        <p:blipFill rotWithShape="1">
          <a:blip r:embed="rId4"/>
          <a:srcRect l="2149" t="18235" r="4097" b="7059"/>
          <a:stretch/>
        </p:blipFill>
        <p:spPr bwMode="auto">
          <a:xfrm>
            <a:off x="2214546" y="4214818"/>
            <a:ext cx="5528622" cy="26431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1960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61991" y="214290"/>
            <a:ext cx="6418321" cy="134250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hu-HU" sz="3100" b="1" dirty="0" smtClean="0"/>
              <a:t> </a:t>
            </a:r>
            <a:r>
              <a:rPr lang="hu-HU" sz="3100" b="1" dirty="0" err="1" smtClean="0"/>
              <a:t>Books</a:t>
            </a:r>
            <a:r>
              <a:rPr lang="hu-HU" sz="3100" b="1" dirty="0" smtClean="0"/>
              <a:t> </a:t>
            </a:r>
            <a:r>
              <a:rPr lang="hu-HU" sz="3100" b="1" dirty="0" err="1" smtClean="0"/>
              <a:t>in</a:t>
            </a:r>
            <a:r>
              <a:rPr lang="hu-HU" sz="3100" b="1" dirty="0" smtClean="0"/>
              <a:t> Print</a:t>
            </a:r>
            <a:br>
              <a:rPr lang="hu-HU" sz="3100" b="1" dirty="0" smtClean="0"/>
            </a:br>
            <a:r>
              <a:rPr lang="hu-HU" sz="1800" dirty="0" smtClean="0"/>
              <a:t>Keresési lehetőségek</a:t>
            </a:r>
            <a:r>
              <a:rPr lang="hu-HU" sz="1800" dirty="0"/>
              <a:t/>
            </a:r>
            <a:br>
              <a:rPr lang="hu-HU" sz="1800" dirty="0"/>
            </a:br>
            <a:endParaRPr lang="hu-HU" sz="1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hu-HU" dirty="0" smtClean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	</a:t>
            </a:r>
          </a:p>
        </p:txBody>
      </p:sp>
      <p:sp>
        <p:nvSpPr>
          <p:cNvPr id="5" name="Téglalap 4"/>
          <p:cNvSpPr/>
          <p:nvPr/>
        </p:nvSpPr>
        <p:spPr>
          <a:xfrm>
            <a:off x="755576" y="2136338"/>
            <a:ext cx="6480720" cy="44627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hu-HU" dirty="0" smtClean="0"/>
              <a:t>	Egyszerű:</a:t>
            </a:r>
          </a:p>
          <a:p>
            <a:r>
              <a:rPr lang="hu-HU" dirty="0" smtClean="0"/>
              <a:t>		·  </a:t>
            </a:r>
            <a:r>
              <a:rPr lang="hu-HU" b="1" dirty="0" smtClean="0"/>
              <a:t>CÍM</a:t>
            </a:r>
            <a:r>
              <a:rPr lang="hu-HU" dirty="0" smtClean="0"/>
              <a:t> </a:t>
            </a:r>
          </a:p>
          <a:p>
            <a:r>
              <a:rPr lang="hu-HU" dirty="0" smtClean="0"/>
              <a:t>		·  </a:t>
            </a:r>
            <a:r>
              <a:rPr lang="hu-HU" b="1" dirty="0" smtClean="0"/>
              <a:t>TÉMA</a:t>
            </a:r>
            <a:endParaRPr lang="hu-HU" dirty="0" smtClean="0"/>
          </a:p>
          <a:p>
            <a:r>
              <a:rPr lang="hu-HU" dirty="0" smtClean="0"/>
              <a:t>		·  </a:t>
            </a:r>
            <a:r>
              <a:rPr lang="hu-HU" b="1" dirty="0" smtClean="0"/>
              <a:t>SZERZŐ</a:t>
            </a:r>
            <a:endParaRPr lang="hu-HU" dirty="0" smtClean="0"/>
          </a:p>
          <a:p>
            <a:r>
              <a:rPr lang="hu-HU" b="1" dirty="0" smtClean="0"/>
              <a:t>		.  KIADÓ</a:t>
            </a:r>
            <a:r>
              <a:rPr lang="hu-HU" dirty="0" smtClean="0"/>
              <a:t>		</a:t>
            </a:r>
          </a:p>
          <a:p>
            <a:r>
              <a:rPr lang="hu-HU" b="1" dirty="0" smtClean="0"/>
              <a:t>		.  SOROZATI CÍM</a:t>
            </a:r>
            <a:endParaRPr lang="hu-HU" dirty="0" smtClean="0"/>
          </a:p>
          <a:p>
            <a:endParaRPr lang="hu-HU" dirty="0" smtClean="0"/>
          </a:p>
          <a:p>
            <a:r>
              <a:rPr lang="hu-HU" dirty="0" smtClean="0"/>
              <a:t>	Összetett:</a:t>
            </a:r>
          </a:p>
          <a:p>
            <a:r>
              <a:rPr lang="hu-HU" dirty="0" smtClean="0"/>
              <a:t>		·  </a:t>
            </a:r>
            <a:r>
              <a:rPr lang="hu-HU" b="1" dirty="0" smtClean="0"/>
              <a:t>ISBN szám</a:t>
            </a:r>
            <a:endParaRPr lang="hu-HU" dirty="0" smtClean="0"/>
          </a:p>
          <a:p>
            <a:r>
              <a:rPr lang="hu-HU" b="1" dirty="0" smtClean="0"/>
              <a:t>		.  </a:t>
            </a:r>
            <a:r>
              <a:rPr lang="hu-HU" b="1" cap="small" dirty="0" smtClean="0"/>
              <a:t>egyes mezők kulcsszavai</a:t>
            </a:r>
            <a:endParaRPr lang="hu-HU" sz="1400" b="1" dirty="0" smtClean="0"/>
          </a:p>
          <a:p>
            <a:r>
              <a:rPr lang="hu-HU" b="1" dirty="0" smtClean="0"/>
              <a:t>		.  </a:t>
            </a:r>
            <a:r>
              <a:rPr lang="hu-HU" b="1" cap="small" dirty="0" smtClean="0"/>
              <a:t>mezők </a:t>
            </a:r>
            <a:r>
              <a:rPr lang="hu-HU" b="1" cap="small" dirty="0" err="1" smtClean="0"/>
              <a:t>konbinációja</a:t>
            </a:r>
            <a:endParaRPr lang="hu-HU" sz="1400" dirty="0" smtClean="0"/>
          </a:p>
          <a:p>
            <a:r>
              <a:rPr lang="hu-HU" dirty="0" smtClean="0"/>
              <a:t> 		.  </a:t>
            </a:r>
            <a:r>
              <a:rPr lang="hu-HU" b="1" cap="small" dirty="0" smtClean="0"/>
              <a:t>típus, ország, nye</a:t>
            </a:r>
            <a:r>
              <a:rPr lang="hu-HU" cap="small" dirty="0" smtClean="0"/>
              <a:t>lv </a:t>
            </a:r>
            <a:r>
              <a:rPr lang="hu-HU" dirty="0" smtClean="0"/>
              <a:t>stb.</a:t>
            </a:r>
          </a:p>
          <a:p>
            <a:endParaRPr lang="hu-HU" sz="1400" dirty="0" smtClean="0"/>
          </a:p>
          <a:p>
            <a:r>
              <a:rPr lang="hu-HU" dirty="0" smtClean="0"/>
              <a:t>	Böngészés</a:t>
            </a:r>
          </a:p>
          <a:p>
            <a:endParaRPr lang="hu-HU" dirty="0" smtClean="0"/>
          </a:p>
          <a:p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6" name="imgBIPLogo" descr="Bowker's Books in Print Logo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9" t="11269" r="52600" b="11268"/>
          <a:stretch/>
        </p:blipFill>
        <p:spPr bwMode="auto">
          <a:xfrm>
            <a:off x="1187624" y="548680"/>
            <a:ext cx="1152128" cy="7920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9833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79712" y="320040"/>
            <a:ext cx="5040560" cy="109273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hu-HU" sz="2700" dirty="0" smtClean="0">
                <a:latin typeface="+mj-lt"/>
              </a:rPr>
              <a:t> </a:t>
            </a:r>
            <a:r>
              <a:rPr lang="hu-HU" sz="2000" dirty="0" smtClean="0">
                <a:latin typeface="+mj-lt"/>
              </a:rPr>
              <a:t> </a:t>
            </a:r>
            <a:br>
              <a:rPr lang="hu-HU" sz="2000" dirty="0" smtClean="0">
                <a:latin typeface="+mj-lt"/>
              </a:rPr>
            </a:br>
            <a:r>
              <a:rPr lang="hu-HU" sz="2000" dirty="0" smtClean="0">
                <a:latin typeface="+mj-lt"/>
              </a:rPr>
              <a:t>Cím: </a:t>
            </a:r>
            <a:r>
              <a:rPr lang="en-US" sz="1800" dirty="0" smtClean="0"/>
              <a:t>Social </a:t>
            </a:r>
            <a:r>
              <a:rPr lang="en-US" sz="1800" dirty="0" err="1" smtClean="0"/>
              <a:t>behaviour</a:t>
            </a:r>
            <a:r>
              <a:rPr lang="en-US" sz="1800" dirty="0" smtClean="0"/>
              <a:t> : genes, ecology and evolution / ed. by </a:t>
            </a:r>
            <a:r>
              <a:rPr lang="en-US" sz="1800" dirty="0" err="1" smtClean="0"/>
              <a:t>Tamás</a:t>
            </a:r>
            <a:r>
              <a:rPr lang="en-US" sz="1800" dirty="0" smtClean="0"/>
              <a:t> </a:t>
            </a:r>
            <a:r>
              <a:rPr lang="en-US" sz="1800" dirty="0" err="1" smtClean="0"/>
              <a:t>Székely</a:t>
            </a:r>
            <a:r>
              <a:rPr lang="en-US" sz="1800" dirty="0" smtClean="0"/>
              <a:t>, Allen J. Moore, Jan </a:t>
            </a:r>
            <a:r>
              <a:rPr lang="en-US" sz="1800" dirty="0" err="1" smtClean="0"/>
              <a:t>Komdeur</a:t>
            </a:r>
            <a:endParaRPr lang="hu-HU" sz="1800" dirty="0">
              <a:latin typeface="+mj-lt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2 találat (2010, 2013 kiad.)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25000" lnSpcReduction="20000"/>
          </a:bodyPr>
          <a:lstStyle/>
          <a:p>
            <a:endParaRPr lang="hu-HU" sz="5500" dirty="0" smtClean="0"/>
          </a:p>
          <a:p>
            <a:r>
              <a:rPr lang="hu-HU" sz="7200" dirty="0" smtClean="0"/>
              <a:t>2013-as kiad megjelenőben</a:t>
            </a:r>
          </a:p>
          <a:p>
            <a:endParaRPr lang="hu-HU" dirty="0"/>
          </a:p>
        </p:txBody>
      </p:sp>
      <p:pic>
        <p:nvPicPr>
          <p:cNvPr id="10" name="imgBIPLogo" descr="Bowker's Books in Print Logo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9" t="11269" r="52600" b="11268"/>
          <a:stretch/>
        </p:blipFill>
        <p:spPr bwMode="auto">
          <a:xfrm>
            <a:off x="611560" y="404664"/>
            <a:ext cx="1008112" cy="9788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Tartalom helye 11"/>
          <p:cNvPicPr>
            <a:picLocks noGrp="1"/>
          </p:cNvPicPr>
          <p:nvPr>
            <p:ph sz="quarter" idx="2"/>
          </p:nvPr>
        </p:nvPicPr>
        <p:blipFill rotWithShape="1">
          <a:blip r:embed="rId3"/>
          <a:srcRect l="7110" t="20588" r="28403" b="6176"/>
          <a:stretch/>
        </p:blipFill>
        <p:spPr bwMode="auto">
          <a:xfrm>
            <a:off x="500034" y="1857364"/>
            <a:ext cx="4043362" cy="3356152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artalom helye 12"/>
          <p:cNvSpPr>
            <a:spLocks noGrp="1"/>
          </p:cNvSpPr>
          <p:nvPr>
            <p:ph sz="quarter" idx="4"/>
          </p:nvPr>
        </p:nvSpPr>
        <p:spPr>
          <a:xfrm>
            <a:off x="4786314" y="1711840"/>
            <a:ext cx="2912934" cy="4146052"/>
          </a:xfrm>
          <a:ln>
            <a:solidFill>
              <a:schemeClr val="tx1"/>
            </a:solidFill>
          </a:ln>
        </p:spPr>
        <p:txBody>
          <a:bodyPr/>
          <a:lstStyle/>
          <a:p>
            <a:endParaRPr lang="hu-HU" dirty="0" smtClean="0"/>
          </a:p>
          <a:p>
            <a:endParaRPr lang="hu-HU" dirty="0" smtClean="0"/>
          </a:p>
          <a:p>
            <a:r>
              <a:rPr lang="hu-HU" dirty="0" smtClean="0"/>
              <a:t>ISBN 978-0-521-70962-0 (2010)</a:t>
            </a:r>
          </a:p>
          <a:p>
            <a:r>
              <a:rPr lang="hu-HU" dirty="0" smtClean="0"/>
              <a:t>USD $59.00 kb. 13.098.- Ft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1084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79712" y="320040"/>
            <a:ext cx="5040560" cy="109273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hu-HU" sz="2700" dirty="0" smtClean="0">
                <a:latin typeface="+mj-lt"/>
              </a:rPr>
              <a:t> </a:t>
            </a:r>
            <a:r>
              <a:rPr lang="hu-HU" sz="2000" dirty="0" smtClean="0">
                <a:latin typeface="+mj-lt"/>
              </a:rPr>
              <a:t>témakeresés </a:t>
            </a:r>
            <a:r>
              <a:rPr lang="hu-HU" sz="2000" b="0" dirty="0" smtClean="0">
                <a:latin typeface="+mj-lt"/>
              </a:rPr>
              <a:t>(</a:t>
            </a:r>
            <a:r>
              <a:rPr lang="hu-HU" sz="2000" b="0" dirty="0" err="1" smtClean="0">
                <a:latin typeface="+mj-lt"/>
              </a:rPr>
              <a:t>animal</a:t>
            </a:r>
            <a:r>
              <a:rPr lang="hu-HU" sz="2000" b="0" dirty="0" smtClean="0">
                <a:latin typeface="+mj-lt"/>
              </a:rPr>
              <a:t> </a:t>
            </a:r>
            <a:r>
              <a:rPr lang="hu-HU" sz="2000" b="0" dirty="0" err="1" smtClean="0">
                <a:latin typeface="+mj-lt"/>
              </a:rPr>
              <a:t>behavior</a:t>
            </a:r>
            <a:r>
              <a:rPr lang="hu-HU" sz="2000" b="0" dirty="0" smtClean="0">
                <a:latin typeface="+mj-lt"/>
              </a:rPr>
              <a:t>) </a:t>
            </a:r>
            <a:r>
              <a:rPr lang="hu-HU" sz="2000" dirty="0" smtClean="0">
                <a:latin typeface="+mj-lt"/>
              </a:rPr>
              <a:t/>
            </a:r>
            <a:br>
              <a:rPr lang="hu-HU" sz="2000" dirty="0" smtClean="0">
                <a:latin typeface="+mj-lt"/>
              </a:rPr>
            </a:br>
            <a:endParaRPr lang="hu-HU" sz="1800" dirty="0">
              <a:latin typeface="+mj-lt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7030 találat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hu-HU" dirty="0"/>
              <a:t>t</a:t>
            </a:r>
            <a:r>
              <a:rPr lang="hu-HU" dirty="0" smtClean="0"/>
              <a:t>alálat szűkítés szempontjai</a:t>
            </a:r>
            <a:endParaRPr lang="hu-HU" dirty="0"/>
          </a:p>
        </p:txBody>
      </p:sp>
      <p:pic>
        <p:nvPicPr>
          <p:cNvPr id="8" name="Tartalom helye 7"/>
          <p:cNvPicPr>
            <a:picLocks noGrp="1"/>
          </p:cNvPicPr>
          <p:nvPr>
            <p:ph sz="quarter" idx="2"/>
          </p:nvPr>
        </p:nvPicPr>
        <p:blipFill rotWithShape="1">
          <a:blip r:embed="rId2"/>
          <a:srcRect l="7275" t="17058" r="27741" b="5001"/>
          <a:stretch/>
        </p:blipFill>
        <p:spPr bwMode="auto">
          <a:xfrm>
            <a:off x="539552" y="1988840"/>
            <a:ext cx="3610744" cy="31517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Tartalom helye 8"/>
          <p:cNvPicPr>
            <a:picLocks noGrp="1"/>
          </p:cNvPicPr>
          <p:nvPr>
            <p:ph sz="quarter" idx="4"/>
          </p:nvPr>
        </p:nvPicPr>
        <p:blipFill rotWithShape="1">
          <a:blip r:embed="rId3"/>
          <a:srcRect l="71102" t="15294" r="7899" b="5293"/>
          <a:stretch/>
        </p:blipFill>
        <p:spPr bwMode="auto">
          <a:xfrm>
            <a:off x="4427985" y="1711325"/>
            <a:ext cx="2478496" cy="40939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imgBIPLogo" descr="Bowker's Books in Print Logo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9" t="11269" r="52600" b="11268"/>
          <a:stretch/>
        </p:blipFill>
        <p:spPr bwMode="auto">
          <a:xfrm>
            <a:off x="611560" y="404664"/>
            <a:ext cx="1008112" cy="9788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1084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59575" y="214290"/>
            <a:ext cx="7224793" cy="127049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hu-HU" sz="3100" b="1" dirty="0" smtClean="0"/>
              <a:t>MNB (</a:t>
            </a:r>
            <a:r>
              <a:rPr lang="hu-HU" sz="3100" dirty="0" smtClean="0"/>
              <a:t>Magyar Nemzeti Bibliográfia)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hu-HU" dirty="0" smtClean="0"/>
          </a:p>
          <a:p>
            <a:r>
              <a:rPr lang="hu-HU" dirty="0" smtClean="0"/>
              <a:t>A </a:t>
            </a:r>
            <a:r>
              <a:rPr lang="hu-HU" b="1" dirty="0" smtClean="0"/>
              <a:t>Magyar Nemzeti Bibliográfiát</a:t>
            </a:r>
            <a:r>
              <a:rPr lang="hu-HU" dirty="0" smtClean="0"/>
              <a:t> (vagy Kurrens Magyar Nemzeti Bibliográfiát) 1961-2001-ig nyomtatott formában adták ki,  2002-től mindenki számára szabadon hozzáférhető, ingyenes elektronikus folyóirat.</a:t>
            </a:r>
          </a:p>
          <a:p>
            <a:r>
              <a:rPr lang="hu-HU" dirty="0" smtClean="0"/>
              <a:t>Minden olyan </a:t>
            </a:r>
            <a:r>
              <a:rPr lang="hu-HU" dirty="0" err="1" smtClean="0"/>
              <a:t>hungarikumnak</a:t>
            </a:r>
            <a:r>
              <a:rPr lang="hu-HU" dirty="0" smtClean="0"/>
              <a:t> tekinthető dokumentum (könyv, folyóirat, térkép, kotta, hang, elektronikus stb.) bibliográfiai tételeit tartalmazza, amelyet</a:t>
            </a:r>
          </a:p>
          <a:p>
            <a:pPr lvl="1"/>
            <a:r>
              <a:rPr lang="hu-HU" dirty="0" smtClean="0"/>
              <a:t>Magyarországon adtak ki</a:t>
            </a:r>
          </a:p>
          <a:p>
            <a:pPr lvl="1"/>
            <a:r>
              <a:rPr lang="hu-HU" dirty="0" smtClean="0"/>
              <a:t>az Országos Széchényi Könyvtárnak (OSZK) szolgáltattak be köteles példányként,</a:t>
            </a:r>
          </a:p>
          <a:p>
            <a:pPr lvl="1"/>
            <a:r>
              <a:rPr lang="hu-HU" dirty="0" smtClean="0"/>
              <a:t>esetleg más forrásból (szerzői ajándékként, vásárlás- vagy csereként) kerültek állományba.  </a:t>
            </a:r>
          </a:p>
          <a:p>
            <a:endParaRPr lang="hu-HU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604833" cy="906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8519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hu-HU" sz="3100" b="1" dirty="0" smtClean="0"/>
              <a:t/>
            </a:r>
            <a:br>
              <a:rPr lang="hu-HU" sz="3100" b="1" dirty="0" smtClean="0"/>
            </a:br>
            <a:r>
              <a:rPr lang="hu-HU" sz="3100" b="1" dirty="0" smtClean="0"/>
              <a:t>MNB (</a:t>
            </a:r>
            <a:r>
              <a:rPr lang="hu-HU" sz="3100" dirty="0" smtClean="0"/>
              <a:t>Magyar Nemzeti Bibliográfia)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endParaRPr lang="hu-HU" dirty="0" smtClean="0"/>
          </a:p>
          <a:p>
            <a:pPr>
              <a:buNone/>
            </a:pPr>
            <a:r>
              <a:rPr lang="hu-HU" dirty="0" smtClean="0"/>
              <a:t>A könyves bibliográfia </a:t>
            </a:r>
            <a:r>
              <a:rPr lang="hu-HU" u="sng" dirty="0" smtClean="0">
                <a:hlinkClick r:id="rId2"/>
              </a:rPr>
              <a:t>MNB WWW - Könyvek</a:t>
            </a:r>
            <a:endParaRPr lang="hu-HU" dirty="0" smtClean="0"/>
          </a:p>
          <a:p>
            <a:pPr lvl="0"/>
            <a:r>
              <a:rPr lang="hu-HU" dirty="0" smtClean="0"/>
              <a:t>évente 24 szám</a:t>
            </a:r>
          </a:p>
          <a:p>
            <a:pPr lvl="0"/>
            <a:r>
              <a:rPr lang="hu-HU" dirty="0" smtClean="0"/>
              <a:t>tematikus szakrendben (ETO)  </a:t>
            </a:r>
          </a:p>
          <a:p>
            <a:pPr lvl="0"/>
            <a:r>
              <a:rPr lang="hu-HU" dirty="0" smtClean="0"/>
              <a:t>név-,  cím és tárgymutató  </a:t>
            </a:r>
          </a:p>
          <a:p>
            <a:pPr>
              <a:buNone/>
            </a:pPr>
            <a:endParaRPr lang="hu-HU" dirty="0" smtClean="0"/>
          </a:p>
          <a:p>
            <a:pPr>
              <a:buNone/>
            </a:pPr>
            <a:r>
              <a:rPr lang="hu-HU" b="1" dirty="0" smtClean="0"/>
              <a:t>Előnyök</a:t>
            </a:r>
            <a:r>
              <a:rPr lang="hu-HU" dirty="0" smtClean="0"/>
              <a:t>:</a:t>
            </a:r>
          </a:p>
          <a:p>
            <a:pPr lvl="0"/>
            <a:r>
              <a:rPr lang="hu-HU" dirty="0" err="1" smtClean="0"/>
              <a:t>Hungarikumnak</a:t>
            </a:r>
            <a:r>
              <a:rPr lang="hu-HU" dirty="0" smtClean="0"/>
              <a:t> számító dokumentumok legátfogóbb adatbázisa</a:t>
            </a:r>
          </a:p>
          <a:p>
            <a:pPr lvl="0"/>
            <a:r>
              <a:rPr lang="hu-HU" dirty="0" smtClean="0"/>
              <a:t>Könyvterjesztők (könyvesboltok, online könyváruházak) által forgalmazásba nem kerülő műveket is tartalmazza</a:t>
            </a:r>
          </a:p>
          <a:p>
            <a:pPr lvl="0"/>
            <a:r>
              <a:rPr lang="hu-HU" dirty="0" smtClean="0"/>
              <a:t>Megjelenési adatok pontosítására használható a dokumentumok esetében</a:t>
            </a:r>
          </a:p>
          <a:p>
            <a:pPr>
              <a:buNone/>
            </a:pPr>
            <a:r>
              <a:rPr lang="hu-HU" b="1" dirty="0" smtClean="0"/>
              <a:t>Hátrányok</a:t>
            </a:r>
            <a:r>
              <a:rPr lang="hu-HU" dirty="0" smtClean="0"/>
              <a:t> (kereshetőség korlátai):</a:t>
            </a:r>
          </a:p>
          <a:p>
            <a:pPr lvl="0"/>
            <a:r>
              <a:rPr lang="hu-HU" dirty="0" smtClean="0"/>
              <a:t>Egyszerre nem kereshetünk az adatbázis mindegyik kiadványában</a:t>
            </a:r>
          </a:p>
          <a:p>
            <a:pPr lvl="0"/>
            <a:r>
              <a:rPr lang="hu-HU" dirty="0" smtClean="0"/>
              <a:t>Nem kombinálható több szempont szerint a keresés</a:t>
            </a:r>
          </a:p>
          <a:p>
            <a:pPr>
              <a:buNone/>
            </a:pPr>
            <a:r>
              <a:rPr lang="hu-HU" b="1" dirty="0" smtClean="0"/>
              <a:t>Megoldás</a:t>
            </a:r>
            <a:r>
              <a:rPr lang="hu-HU" dirty="0" smtClean="0"/>
              <a:t>:</a:t>
            </a:r>
          </a:p>
          <a:p>
            <a:r>
              <a:rPr lang="hu-HU" dirty="0" smtClean="0"/>
              <a:t>OSZK nektár katalógus  </a:t>
            </a:r>
            <a:r>
              <a:rPr lang="hu-HU" u="sng" dirty="0" smtClean="0">
                <a:hlinkClick r:id="rId3"/>
              </a:rPr>
              <a:t>http://nektar1.oszk.hu/librivision_hun.html</a:t>
            </a:r>
            <a:endParaRPr lang="hu-HU" u="sng" dirty="0" smtClean="0"/>
          </a:p>
          <a:p>
            <a:pPr lvl="0"/>
            <a:r>
              <a:rPr lang="hu-HU" dirty="0" smtClean="0"/>
              <a:t>ODR-MOKKA katalógus  </a:t>
            </a:r>
            <a:r>
              <a:rPr lang="hu-HU" dirty="0" smtClean="0">
                <a:hlinkClick r:id="rId4"/>
              </a:rPr>
              <a:t>http://www.odrportal.hu/web/guest;jsessionid=158AB5B0A62826192F3B056784E84434</a:t>
            </a:r>
            <a:endParaRPr lang="hu-HU" dirty="0" smtClean="0"/>
          </a:p>
          <a:p>
            <a:pPr lvl="0"/>
            <a:endParaRPr lang="hu-HU" dirty="0" smtClean="0"/>
          </a:p>
          <a:p>
            <a:pPr lvl="0"/>
            <a:endParaRPr lang="hu-HU" u="sng" dirty="0" smtClean="0"/>
          </a:p>
          <a:p>
            <a:pPr lvl="0"/>
            <a:endParaRPr lang="hu-HU" u="sng" dirty="0" smtClean="0"/>
          </a:p>
          <a:p>
            <a:pPr lvl="0"/>
            <a:endParaRPr lang="hu-HU" dirty="0" smtClean="0"/>
          </a:p>
          <a:p>
            <a:endParaRPr lang="hu-H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8258" y="379834"/>
            <a:ext cx="604833" cy="906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8111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5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hu-HU" sz="3100" b="1" dirty="0" smtClean="0"/>
              <a:t/>
            </a:r>
            <a:br>
              <a:rPr lang="hu-HU" sz="3100" b="1" dirty="0" smtClean="0"/>
            </a:br>
            <a:r>
              <a:rPr lang="hu-HU" sz="3100" b="1" dirty="0" smtClean="0"/>
              <a:t>MNB (</a:t>
            </a:r>
            <a:r>
              <a:rPr lang="hu-HU" sz="3100" dirty="0" smtClean="0"/>
              <a:t>Magyar Nemzeti Bibliográfia)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pic>
        <p:nvPicPr>
          <p:cNvPr id="9" name="Tartalom helye 8"/>
          <p:cNvPicPr>
            <a:picLocks noGrp="1"/>
          </p:cNvPicPr>
          <p:nvPr>
            <p:ph sz="half" idx="1"/>
          </p:nvPr>
        </p:nvPicPr>
        <p:blipFill rotWithShape="1">
          <a:blip r:embed="rId2"/>
          <a:srcRect t="31765" r="30218" b="6471"/>
          <a:stretch/>
        </p:blipFill>
        <p:spPr bwMode="auto">
          <a:xfrm>
            <a:off x="467544" y="1844824"/>
            <a:ext cx="3071834" cy="292895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artalom helye 7"/>
          <p:cNvSpPr>
            <a:spLocks noGrp="1"/>
          </p:cNvSpPr>
          <p:nvPr>
            <p:ph sz="half" idx="2"/>
          </p:nvPr>
        </p:nvSpPr>
        <p:spPr>
          <a:xfrm>
            <a:off x="3275856" y="1600200"/>
            <a:ext cx="4423392" cy="4781128"/>
          </a:xfrm>
          <a:ln>
            <a:solidFill>
              <a:schemeClr val="tx1"/>
            </a:solidFill>
          </a:ln>
        </p:spPr>
        <p:txBody>
          <a:bodyPr>
            <a:normAutofit fontScale="40000" lnSpcReduction="20000"/>
          </a:bodyPr>
          <a:lstStyle/>
          <a:p>
            <a:r>
              <a:rPr lang="hu-HU" b="1" dirty="0" smtClean="0"/>
              <a:t>09   A természet. Környezetvédelem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1419 /2013.</a:t>
            </a:r>
            <a:br>
              <a:rPr lang="hu-HU" dirty="0" smtClean="0"/>
            </a:br>
            <a:r>
              <a:rPr lang="hu-HU" b="1" dirty="0" smtClean="0"/>
              <a:t>Kovács</a:t>
            </a:r>
            <a:r>
              <a:rPr lang="hu-HU" dirty="0" smtClean="0"/>
              <a:t> Zsolt (1963-)</a:t>
            </a:r>
            <a:br>
              <a:rPr lang="hu-HU" dirty="0" smtClean="0"/>
            </a:br>
            <a:r>
              <a:rPr lang="hu-HU" dirty="0" smtClean="0"/>
              <a:t>   A vadon vándora : úti jegyzetek két világrészről / Kovács Zsolt. - [Pusztazámor] : DNM, </a:t>
            </a:r>
            <a:r>
              <a:rPr lang="hu-HU" dirty="0" err="1" smtClean="0"/>
              <a:t>cop</a:t>
            </a:r>
            <a:r>
              <a:rPr lang="hu-HU" dirty="0" smtClean="0"/>
              <a:t>. 2012. - 207 p. : ill., színes ; 27 cm</a:t>
            </a:r>
            <a:br>
              <a:rPr lang="hu-HU" dirty="0" smtClean="0"/>
            </a:br>
            <a:r>
              <a:rPr lang="hu-HU" dirty="0" err="1" smtClean="0"/>
              <a:t>Bibliogr</a:t>
            </a:r>
            <a:r>
              <a:rPr lang="hu-HU" dirty="0" smtClean="0"/>
              <a:t>.: p. 205-206.</a:t>
            </a:r>
            <a:br>
              <a:rPr lang="hu-HU" dirty="0" smtClean="0"/>
            </a:br>
            <a:r>
              <a:rPr lang="hu-HU" dirty="0" smtClean="0"/>
              <a:t>ISBN 978-963-9783-32-4 kötött : 6760,- Ft</a:t>
            </a:r>
            <a:br>
              <a:rPr lang="hu-HU" dirty="0" smtClean="0"/>
            </a:br>
            <a:r>
              <a:rPr lang="hu-HU" i="1" dirty="0" smtClean="0"/>
              <a:t>Afrika - Ausztrália - természeti környezet - fauna - útleírás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502(6)(0:82-992) *** 502(94)(0:82-992) *** 591.9(6)(0:82-992) *** 591.9(94)(0:82-992)</a:t>
            </a:r>
            <a:br>
              <a:rPr lang="hu-HU" dirty="0" smtClean="0"/>
            </a:br>
            <a:r>
              <a:rPr lang="hu-HU" dirty="0" smtClean="0"/>
              <a:t>[AN 3447398] MARC</a:t>
            </a:r>
          </a:p>
          <a:p>
            <a:pPr>
              <a:buNone/>
            </a:pPr>
            <a:r>
              <a:rPr lang="hu-HU" dirty="0" smtClean="0"/>
              <a:t> </a:t>
            </a:r>
          </a:p>
          <a:p>
            <a:r>
              <a:rPr lang="hu-HU" b="1" dirty="0" smtClean="0"/>
              <a:t>13   Földtudományok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      geológia, hidrológia, meteorológia, fizikai földrajz, paleontológia</a:t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1422 /2013.</a:t>
            </a:r>
            <a:br>
              <a:rPr lang="hu-HU" dirty="0" smtClean="0"/>
            </a:br>
            <a:r>
              <a:rPr lang="hu-HU" b="1" dirty="0" smtClean="0"/>
              <a:t>Kordos</a:t>
            </a:r>
            <a:r>
              <a:rPr lang="hu-HU" dirty="0" smtClean="0"/>
              <a:t> László (1950-)</a:t>
            </a:r>
            <a:br>
              <a:rPr lang="hu-HU" dirty="0" smtClean="0"/>
            </a:br>
            <a:r>
              <a:rPr lang="hu-HU" dirty="0" smtClean="0"/>
              <a:t>   A magyar </a:t>
            </a:r>
            <a:r>
              <a:rPr lang="hu-HU" dirty="0" err="1" smtClean="0"/>
              <a:t>Arvicolinae</a:t>
            </a:r>
            <a:r>
              <a:rPr lang="hu-HU" dirty="0" smtClean="0"/>
              <a:t> típusok katalógusa = </a:t>
            </a:r>
            <a:r>
              <a:rPr lang="hu-HU" dirty="0" err="1" smtClean="0"/>
              <a:t>Catalogue</a:t>
            </a:r>
            <a:r>
              <a:rPr lang="hu-HU" dirty="0" smtClean="0"/>
              <a:t> of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Hungarian</a:t>
            </a:r>
            <a:r>
              <a:rPr lang="hu-HU" dirty="0" smtClean="0"/>
              <a:t> </a:t>
            </a:r>
            <a:r>
              <a:rPr lang="hu-HU" dirty="0" err="1" smtClean="0"/>
              <a:t>Arvicolinae</a:t>
            </a:r>
            <a:r>
              <a:rPr lang="hu-HU" dirty="0" smtClean="0"/>
              <a:t> </a:t>
            </a:r>
            <a:r>
              <a:rPr lang="hu-HU" dirty="0" err="1" smtClean="0"/>
              <a:t>types</a:t>
            </a:r>
            <a:r>
              <a:rPr lang="hu-HU" dirty="0" smtClean="0"/>
              <a:t> / Kordos László, </a:t>
            </a:r>
            <a:r>
              <a:rPr lang="hu-HU" dirty="0" err="1" smtClean="0"/>
              <a:t>Pazonyi</a:t>
            </a:r>
            <a:r>
              <a:rPr lang="hu-HU" dirty="0" smtClean="0"/>
              <a:t> Piroska. - Szeged : SZTE TTIK Földrajzi és Földtani </a:t>
            </a:r>
            <a:r>
              <a:rPr lang="hu-HU" dirty="0" err="1" smtClean="0"/>
              <a:t>Tanszékcsop</a:t>
            </a:r>
            <a:r>
              <a:rPr lang="hu-HU" dirty="0" smtClean="0"/>
              <a:t>., 2012. - 105 p. : ill., részben színes ; 34 cm. - (</a:t>
            </a:r>
            <a:r>
              <a:rPr lang="hu-HU" dirty="0" err="1" smtClean="0"/>
              <a:t>GeoLitera</a:t>
            </a:r>
            <a:r>
              <a:rPr lang="hu-HU" dirty="0" smtClean="0"/>
              <a:t>, ISSN 2060-7067)</a:t>
            </a:r>
            <a:br>
              <a:rPr lang="hu-HU" dirty="0" smtClean="0"/>
            </a:br>
            <a:r>
              <a:rPr lang="hu-HU" dirty="0" smtClean="0"/>
              <a:t>Váltakozva magyar, angol és német nyelven. - </a:t>
            </a:r>
            <a:r>
              <a:rPr lang="hu-HU" dirty="0" err="1" smtClean="0"/>
              <a:t>Bibliogr</a:t>
            </a:r>
            <a:r>
              <a:rPr lang="hu-HU" dirty="0" smtClean="0"/>
              <a:t>.: p. 97-98.</a:t>
            </a:r>
            <a:br>
              <a:rPr lang="hu-HU" dirty="0" smtClean="0"/>
            </a:br>
            <a:r>
              <a:rPr lang="hu-HU" dirty="0" smtClean="0"/>
              <a:t>ISBN 978-963-306-173-2 kötött</a:t>
            </a:r>
            <a:br>
              <a:rPr lang="hu-HU" dirty="0" smtClean="0"/>
            </a:br>
            <a:r>
              <a:rPr lang="hu-HU" i="1" dirty="0" smtClean="0"/>
              <a:t>Magyarország - pocok - paleontológia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569.323.43(439)</a:t>
            </a:r>
            <a:br>
              <a:rPr lang="hu-HU" dirty="0" smtClean="0"/>
            </a:br>
            <a:r>
              <a:rPr lang="hu-HU" dirty="0" smtClean="0"/>
              <a:t>[AN 3448009] MARC</a:t>
            </a:r>
          </a:p>
          <a:p>
            <a:r>
              <a:rPr lang="hu-HU" dirty="0" smtClean="0"/>
              <a:t> </a:t>
            </a:r>
          </a:p>
          <a:p>
            <a:endParaRPr lang="hu-HU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41" y="379834"/>
            <a:ext cx="604833" cy="906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02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ím 5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hu-HU" sz="3100" b="1" dirty="0" smtClean="0"/>
              <a:t/>
            </a:r>
            <a:br>
              <a:rPr lang="hu-HU" sz="3100" b="1" dirty="0" smtClean="0"/>
            </a:br>
            <a:r>
              <a:rPr lang="hu-HU" sz="3100" b="1" dirty="0" smtClean="0"/>
              <a:t>MNB (</a:t>
            </a:r>
            <a:r>
              <a:rPr lang="hu-HU" sz="3100" dirty="0" smtClean="0"/>
              <a:t>Magyar Nemzeti Bibliográfia)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sp>
        <p:nvSpPr>
          <p:cNvPr id="7" name="Tartalom helye 6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55000" lnSpcReduction="20000"/>
          </a:bodyPr>
          <a:lstStyle/>
          <a:p>
            <a:endParaRPr lang="hu-HU" b="1" dirty="0" smtClean="0"/>
          </a:p>
          <a:p>
            <a:pPr>
              <a:buNone/>
            </a:pPr>
            <a:r>
              <a:rPr lang="hu-HU" b="1" dirty="0" smtClean="0"/>
              <a:t>Névmutató:</a:t>
            </a:r>
            <a:endParaRPr lang="hu-HU" dirty="0" smtClean="0"/>
          </a:p>
          <a:p>
            <a:r>
              <a:rPr lang="hu-HU" b="1" dirty="0" smtClean="0"/>
              <a:t>Kordos László (1950-)</a:t>
            </a:r>
            <a:r>
              <a:rPr lang="hu-HU" dirty="0" smtClean="0"/>
              <a:t> →    </a:t>
            </a:r>
            <a:r>
              <a:rPr lang="hu-HU" b="1" u="sng" dirty="0" smtClean="0">
                <a:hlinkClick r:id="rId2"/>
              </a:rPr>
              <a:t>1422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err="1" smtClean="0"/>
              <a:t>Körmöczi</a:t>
            </a:r>
            <a:r>
              <a:rPr lang="hu-HU" dirty="0" smtClean="0"/>
              <a:t> László (1956-) (szerk.) →    </a:t>
            </a:r>
            <a:r>
              <a:rPr lang="hu-HU" b="1" u="sng" dirty="0" smtClean="0">
                <a:hlinkClick r:id="rId2"/>
              </a:rPr>
              <a:t>1420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Kormos Judit →    </a:t>
            </a:r>
            <a:r>
              <a:rPr lang="hu-HU" b="1" u="sng" dirty="0" smtClean="0">
                <a:hlinkClick r:id="rId2"/>
              </a:rPr>
              <a:t>1739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err="1" smtClean="0"/>
              <a:t>Korzenszky</a:t>
            </a:r>
            <a:r>
              <a:rPr lang="hu-HU" dirty="0" smtClean="0"/>
              <a:t> Richárd (1941-) →    </a:t>
            </a:r>
            <a:r>
              <a:rPr lang="hu-HU" b="1" u="sng" dirty="0" smtClean="0">
                <a:hlinkClick r:id="rId2"/>
              </a:rPr>
              <a:t>1497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Kósa Emese →    </a:t>
            </a:r>
            <a:r>
              <a:rPr lang="hu-HU" b="1" u="sng" dirty="0" smtClean="0">
                <a:hlinkClick r:id="rId2"/>
              </a:rPr>
              <a:t>1717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Kosztolányi Dezső (1885-1936) (ford.) →    </a:t>
            </a:r>
            <a:r>
              <a:rPr lang="hu-HU" b="1" u="sng" dirty="0" smtClean="0">
                <a:hlinkClick r:id="rId2"/>
              </a:rPr>
              <a:t>1677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Kovács Barbara (ford.) →    </a:t>
            </a:r>
            <a:r>
              <a:rPr lang="hu-HU" b="1" u="sng" dirty="0" smtClean="0">
                <a:hlinkClick r:id="rId2"/>
              </a:rPr>
              <a:t>1616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Kovács Flóra (1982-) (szerk.) →    </a:t>
            </a:r>
            <a:r>
              <a:rPr lang="hu-HU" b="1" u="sng" dirty="0" smtClean="0">
                <a:hlinkClick r:id="rId2"/>
              </a:rPr>
              <a:t>1660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Kovács Géza (fotó) →    </a:t>
            </a:r>
            <a:r>
              <a:rPr lang="hu-HU" b="1" u="sng" dirty="0" smtClean="0">
                <a:hlinkClick r:id="rId2"/>
              </a:rPr>
              <a:t>1561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Kovács József, Z. (1953-) →    </a:t>
            </a:r>
            <a:r>
              <a:rPr lang="hu-HU" b="1" u="sng" dirty="0" smtClean="0">
                <a:hlinkClick r:id="rId2"/>
              </a:rPr>
              <a:t>1581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Kovács Kristóf (ford.) →    </a:t>
            </a:r>
            <a:r>
              <a:rPr lang="hu-HU" b="1" u="sng" dirty="0" smtClean="0">
                <a:hlinkClick r:id="rId2"/>
              </a:rPr>
              <a:t>1685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Kovács </a:t>
            </a:r>
            <a:r>
              <a:rPr lang="hu-HU" dirty="0" err="1" smtClean="0"/>
              <a:t>Ottilia</a:t>
            </a:r>
            <a:r>
              <a:rPr lang="hu-HU" dirty="0" smtClean="0"/>
              <a:t> (ford.) →    </a:t>
            </a:r>
            <a:r>
              <a:rPr lang="hu-HU" b="1" u="sng" dirty="0" smtClean="0">
                <a:hlinkClick r:id="rId2"/>
              </a:rPr>
              <a:t>1697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Kovács Tímea, N. (ford.) →    </a:t>
            </a:r>
            <a:r>
              <a:rPr lang="hu-HU" b="1" u="sng" dirty="0" smtClean="0">
                <a:hlinkClick r:id="rId2"/>
              </a:rPr>
              <a:t>1668</a:t>
            </a:r>
            <a:r>
              <a:rPr lang="hu-HU" dirty="0" smtClean="0"/>
              <a:t>, </a:t>
            </a:r>
            <a:r>
              <a:rPr lang="hu-HU" b="1" u="sng" dirty="0" smtClean="0">
                <a:hlinkClick r:id="rId2"/>
              </a:rPr>
              <a:t>1669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Kovács Zsigmond (1976-) →    </a:t>
            </a:r>
            <a:r>
              <a:rPr lang="hu-HU" b="1" u="sng" dirty="0" smtClean="0">
                <a:hlinkClick r:id="rId2"/>
              </a:rPr>
              <a:t>1620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b="1" dirty="0" smtClean="0"/>
              <a:t>Kovács Zsolt (1963-)</a:t>
            </a:r>
            <a:r>
              <a:rPr lang="hu-HU" dirty="0" smtClean="0"/>
              <a:t> →    </a:t>
            </a:r>
            <a:r>
              <a:rPr lang="hu-HU" b="1" u="sng" dirty="0" smtClean="0">
                <a:hlinkClick r:id="rId2"/>
              </a:rPr>
              <a:t>1419</a:t>
            </a:r>
            <a:endParaRPr lang="hu-HU" dirty="0"/>
          </a:p>
        </p:txBody>
      </p:sp>
      <p:sp>
        <p:nvSpPr>
          <p:cNvPr id="8" name="Tartalom helye 7"/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55000" lnSpcReduction="20000"/>
          </a:bodyPr>
          <a:lstStyle/>
          <a:p>
            <a:endParaRPr lang="hu-HU" dirty="0" smtClean="0"/>
          </a:p>
          <a:p>
            <a:endParaRPr lang="hu-HU" dirty="0" smtClean="0"/>
          </a:p>
          <a:p>
            <a:pPr>
              <a:buNone/>
            </a:pPr>
            <a:r>
              <a:rPr lang="hu-HU" b="1" dirty="0" smtClean="0"/>
              <a:t>Tárgymutató</a:t>
            </a:r>
            <a:r>
              <a:rPr lang="hu-HU" dirty="0" smtClean="0"/>
              <a:t>:</a:t>
            </a:r>
          </a:p>
          <a:p>
            <a:r>
              <a:rPr lang="hu-HU" b="1" u="sng" dirty="0" smtClean="0"/>
              <a:t>A</a:t>
            </a:r>
            <a:r>
              <a:rPr lang="hu-HU" u="sng" dirty="0" smtClean="0"/>
              <a:t/>
            </a:r>
            <a:br>
              <a:rPr lang="hu-HU" u="sng" dirty="0" smtClean="0"/>
            </a:br>
            <a:r>
              <a:rPr lang="hu-HU" u="sng" dirty="0" smtClean="0"/>
              <a:t>advent →    </a:t>
            </a:r>
            <a:r>
              <a:rPr lang="hu-HU" b="1" u="sng" dirty="0" smtClean="0">
                <a:hlinkClick r:id="rId2"/>
              </a:rPr>
              <a:t>1519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aforizma →    </a:t>
            </a:r>
            <a:r>
              <a:rPr lang="hu-HU" b="1" u="sng" dirty="0" smtClean="0">
                <a:hlinkClick r:id="rId2"/>
              </a:rPr>
              <a:t>1741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Afrika →    </a:t>
            </a:r>
            <a:r>
              <a:rPr lang="hu-HU" b="1" u="sng" dirty="0" smtClean="0">
                <a:hlinkClick r:id="rId2"/>
              </a:rPr>
              <a:t>1419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album →    </a:t>
            </a:r>
            <a:r>
              <a:rPr lang="hu-HU" b="1" u="sng" dirty="0" smtClean="0">
                <a:hlinkClick r:id="rId2"/>
              </a:rPr>
              <a:t>1421</a:t>
            </a:r>
            <a:r>
              <a:rPr lang="hu-HU" dirty="0" smtClean="0"/>
              <a:t>, </a:t>
            </a:r>
            <a:r>
              <a:rPr lang="hu-HU" b="1" u="sng" dirty="0" smtClean="0">
                <a:hlinkClick r:id="rId2"/>
              </a:rPr>
              <a:t>1515</a:t>
            </a:r>
            <a:r>
              <a:rPr lang="hu-HU" dirty="0" smtClean="0"/>
              <a:t>, </a:t>
            </a:r>
            <a:r>
              <a:rPr lang="hu-HU" b="1" u="sng" dirty="0" smtClean="0">
                <a:hlinkClick r:id="rId2"/>
              </a:rPr>
              <a:t>1520</a:t>
            </a:r>
            <a:r>
              <a:rPr lang="hu-HU" dirty="0" smtClean="0"/>
              <a:t>, </a:t>
            </a:r>
            <a:r>
              <a:rPr lang="hu-HU" b="1" u="sng" dirty="0" smtClean="0">
                <a:hlinkClick r:id="rId2"/>
              </a:rPr>
              <a:t>1543</a:t>
            </a:r>
            <a:r>
              <a:rPr lang="hu-HU" dirty="0" smtClean="0"/>
              <a:t>, </a:t>
            </a:r>
            <a:r>
              <a:rPr lang="hu-HU" b="1" u="sng" dirty="0" smtClean="0">
                <a:hlinkClick r:id="rId2"/>
              </a:rPr>
              <a:t>1556</a:t>
            </a:r>
            <a:r>
              <a:rPr lang="hu-HU" dirty="0" smtClean="0"/>
              <a:t>, </a:t>
            </a:r>
            <a:r>
              <a:rPr lang="hu-HU" b="1" u="sng" dirty="0" smtClean="0">
                <a:hlinkClick r:id="rId2"/>
              </a:rPr>
              <a:t>1605</a:t>
            </a:r>
            <a:r>
              <a:rPr lang="hu-HU" dirty="0" smtClean="0"/>
              <a:t>, </a:t>
            </a:r>
            <a:r>
              <a:rPr lang="hu-HU" b="1" u="sng" dirty="0" smtClean="0">
                <a:hlinkClick r:id="rId2"/>
              </a:rPr>
              <a:t>1606</a:t>
            </a:r>
            <a:r>
              <a:rPr lang="hu-HU" dirty="0" smtClean="0"/>
              <a:t>, </a:t>
            </a:r>
            <a:r>
              <a:rPr lang="hu-HU" b="1" u="sng" dirty="0" smtClean="0">
                <a:hlinkClick r:id="rId2"/>
              </a:rPr>
              <a:t>1620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alkoholizmus →    </a:t>
            </a:r>
            <a:r>
              <a:rPr lang="hu-HU" b="1" u="sng" dirty="0" smtClean="0">
                <a:hlinkClick r:id="rId2"/>
              </a:rPr>
              <a:t>1722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államelmélet →    </a:t>
            </a:r>
            <a:r>
              <a:rPr lang="hu-HU" b="1" u="sng" dirty="0" smtClean="0">
                <a:hlinkClick r:id="rId2"/>
              </a:rPr>
              <a:t>1522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Állami Délszláv Tanítási Nyelvű Általános Iskola (Pomáz) →    </a:t>
            </a:r>
            <a:r>
              <a:rPr lang="hu-HU" b="1" u="sng" dirty="0" smtClean="0">
                <a:hlinkClick r:id="rId2"/>
              </a:rPr>
              <a:t>1598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állami terror →    </a:t>
            </a:r>
            <a:r>
              <a:rPr lang="hu-HU" b="1" u="sng" dirty="0" smtClean="0">
                <a:hlinkClick r:id="rId2"/>
              </a:rPr>
              <a:t>1630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állat →    </a:t>
            </a:r>
            <a:r>
              <a:rPr lang="hu-HU" b="1" u="sng" dirty="0" smtClean="0">
                <a:hlinkClick r:id="rId2"/>
              </a:rPr>
              <a:t>1426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állatkert →    </a:t>
            </a:r>
            <a:r>
              <a:rPr lang="hu-HU" b="1" u="sng" dirty="0" smtClean="0">
                <a:hlinkClick r:id="rId2"/>
              </a:rPr>
              <a:t>1429</a:t>
            </a:r>
            <a:endParaRPr lang="hu-HU" dirty="0" smtClean="0"/>
          </a:p>
          <a:p>
            <a:pPr marL="596646" indent="-514350">
              <a:buNone/>
            </a:pPr>
            <a:endParaRPr lang="hu-HU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72" y="404873"/>
            <a:ext cx="604833" cy="906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2937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hu-HU" sz="3600" dirty="0" smtClean="0"/>
              <a:t/>
            </a:r>
            <a:br>
              <a:rPr lang="hu-HU" sz="3600" dirty="0" smtClean="0"/>
            </a:br>
            <a:r>
              <a:rPr lang="hu-HU" sz="3600" dirty="0"/>
              <a:t/>
            </a:r>
            <a:br>
              <a:rPr lang="hu-HU" sz="3600" dirty="0"/>
            </a:br>
            <a:r>
              <a:rPr lang="hu-HU" sz="3600" dirty="0" smtClean="0"/>
              <a:t/>
            </a:r>
            <a:br>
              <a:rPr lang="hu-HU" sz="3600" dirty="0" smtClean="0"/>
            </a:br>
            <a:r>
              <a:rPr lang="hu-HU" sz="3600" dirty="0" smtClean="0"/>
              <a:t/>
            </a:r>
            <a:br>
              <a:rPr lang="hu-HU" sz="3600" dirty="0" smtClean="0"/>
            </a:br>
            <a:r>
              <a:rPr lang="hu-HU" sz="3600" dirty="0"/>
              <a:t/>
            </a:r>
            <a:br>
              <a:rPr lang="hu-HU" sz="3600" dirty="0"/>
            </a:br>
            <a:r>
              <a:rPr lang="hu-HU" sz="3600" dirty="0" smtClean="0"/>
              <a:t/>
            </a:r>
            <a:br>
              <a:rPr lang="hu-HU" sz="3600" dirty="0" smtClean="0"/>
            </a:br>
            <a:r>
              <a:rPr lang="hu-HU" sz="3600" dirty="0" err="1" smtClean="0"/>
              <a:t>könyvBeszerzés</a:t>
            </a:r>
            <a:r>
              <a:rPr lang="hu-HU" sz="3600" dirty="0" smtClean="0"/>
              <a:t> online</a:t>
            </a:r>
            <a:br>
              <a:rPr lang="hu-HU" sz="3600" dirty="0" smtClean="0"/>
            </a:br>
            <a:r>
              <a:rPr lang="hu-HU" sz="3600" dirty="0" smtClean="0"/>
              <a:t>Kiadók honlapjai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r>
              <a:rPr lang="hu-HU" dirty="0" err="1" smtClean="0"/>
              <a:t>Antikvárium.hu</a:t>
            </a:r>
            <a:endParaRPr lang="hu-HU" dirty="0" smtClean="0"/>
          </a:p>
          <a:p>
            <a:r>
              <a:rPr lang="hu-HU" dirty="0" smtClean="0"/>
              <a:t>Akadémiai Kiadó</a:t>
            </a:r>
          </a:p>
          <a:p>
            <a:r>
              <a:rPr lang="hu-HU" dirty="0" smtClean="0"/>
              <a:t>Alexandra Online áruház</a:t>
            </a:r>
          </a:p>
          <a:p>
            <a:r>
              <a:rPr lang="hu-HU" dirty="0" err="1" smtClean="0"/>
              <a:t>BookSation</a:t>
            </a:r>
            <a:endParaRPr lang="hu-HU" dirty="0" smtClean="0"/>
          </a:p>
          <a:p>
            <a:r>
              <a:rPr lang="hu-HU" dirty="0" err="1" smtClean="0"/>
              <a:t>Bookline</a:t>
            </a:r>
            <a:endParaRPr lang="hu-HU" dirty="0" smtClean="0"/>
          </a:p>
          <a:p>
            <a:r>
              <a:rPr lang="hu-HU" dirty="0" smtClean="0"/>
              <a:t>ELTE Eötvös Kiadó</a:t>
            </a:r>
          </a:p>
          <a:p>
            <a:r>
              <a:rPr lang="hu-HU" dirty="0" err="1"/>
              <a:t>Interacta</a:t>
            </a:r>
            <a:r>
              <a:rPr lang="hu-HU" dirty="0"/>
              <a:t> </a:t>
            </a:r>
            <a:r>
              <a:rPr lang="hu-HU" dirty="0" smtClean="0"/>
              <a:t>Könyvkiadó</a:t>
            </a:r>
            <a:endParaRPr lang="hu-HU" dirty="0"/>
          </a:p>
          <a:p>
            <a:r>
              <a:rPr lang="hu-HU" dirty="0" smtClean="0"/>
              <a:t>JATE Press</a:t>
            </a:r>
          </a:p>
          <a:p>
            <a:r>
              <a:rPr lang="hu-HU" dirty="0" err="1" smtClean="0"/>
              <a:t>Kello</a:t>
            </a:r>
            <a:endParaRPr lang="hu-HU" dirty="0" smtClean="0"/>
          </a:p>
          <a:p>
            <a:r>
              <a:rPr lang="hu-HU" dirty="0" smtClean="0"/>
              <a:t>Prospero</a:t>
            </a:r>
          </a:p>
          <a:p>
            <a:r>
              <a:rPr lang="hu-HU" dirty="0" smtClean="0"/>
              <a:t>Pannon Könyvkiadó</a:t>
            </a:r>
          </a:p>
          <a:p>
            <a:r>
              <a:rPr lang="hu-HU" dirty="0" smtClean="0"/>
              <a:t>Semmelweis Könyvkiadó</a:t>
            </a:r>
          </a:p>
          <a:p>
            <a:r>
              <a:rPr lang="hu-HU" dirty="0" err="1" smtClean="0"/>
              <a:t>Typotex</a:t>
            </a:r>
            <a:endParaRPr lang="hu-HU" dirty="0" smtClean="0"/>
          </a:p>
          <a:p>
            <a:r>
              <a:rPr lang="hu-HU" dirty="0" smtClean="0"/>
              <a:t>Új könyvek áruháza</a:t>
            </a:r>
          </a:p>
        </p:txBody>
      </p:sp>
    </p:spTree>
    <p:extLst>
      <p:ext uri="{BB962C8B-B14F-4D97-AF65-F5344CB8AC3E}">
        <p14:creationId xmlns:p14="http://schemas.microsoft.com/office/powerpoint/2010/main" val="23924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3092" y="379834"/>
            <a:ext cx="7059268" cy="1032942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hu-HU" sz="3100" b="1" dirty="0" smtClean="0"/>
              <a:t/>
            </a:r>
            <a:br>
              <a:rPr lang="hu-HU" sz="3100" b="1" dirty="0" smtClean="0"/>
            </a:br>
            <a:r>
              <a:rPr lang="hu-HU" sz="3100" b="1" dirty="0" smtClean="0"/>
              <a:t> </a:t>
            </a:r>
            <a:br>
              <a:rPr lang="hu-HU" sz="3100" b="1" dirty="0" smtClean="0"/>
            </a:br>
            <a:r>
              <a:rPr lang="hu-HU" sz="3100" b="1" dirty="0" smtClean="0"/>
              <a:t/>
            </a:r>
            <a:br>
              <a:rPr lang="hu-HU" sz="3100" b="1" dirty="0" smtClean="0"/>
            </a:br>
            <a:r>
              <a:rPr lang="hu-HU" sz="3100" dirty="0"/>
              <a:t/>
            </a:r>
            <a:br>
              <a:rPr lang="hu-HU" sz="3100" dirty="0"/>
            </a:br>
            <a:r>
              <a:rPr lang="hu-HU" sz="3100" dirty="0" smtClean="0"/>
              <a:t/>
            </a:r>
            <a:br>
              <a:rPr lang="hu-HU" sz="3100" dirty="0" smtClean="0"/>
            </a:br>
            <a:r>
              <a:rPr lang="hu-HU" sz="3100" dirty="0"/>
              <a:t/>
            </a:r>
            <a:br>
              <a:rPr lang="hu-HU" sz="3100" dirty="0"/>
            </a:br>
            <a:r>
              <a:rPr lang="hu-HU" sz="3100" dirty="0" smtClean="0"/>
              <a:t/>
            </a:r>
            <a:br>
              <a:rPr lang="hu-HU" sz="3100" dirty="0" smtClean="0"/>
            </a:br>
            <a:r>
              <a:rPr lang="hu-HU" sz="2200" b="1" dirty="0" smtClean="0"/>
              <a:t> Online rendelés, Kosár, Árajánlatkérés, </a:t>
            </a:r>
            <a:r>
              <a:rPr lang="hu-HU" sz="2200" dirty="0" smtClean="0"/>
              <a:t>Hírlevelek</a:t>
            </a:r>
            <a:r>
              <a:rPr lang="hu-HU" sz="2200" smtClean="0"/>
              <a:t>, telefon </a:t>
            </a:r>
            <a:r>
              <a:rPr lang="hu-HU" sz="2200" dirty="0" smtClean="0"/>
              <a:t>stb.</a:t>
            </a:r>
            <a:br>
              <a:rPr lang="hu-HU" sz="2200" dirty="0" smtClean="0"/>
            </a:br>
            <a:endParaRPr lang="hu-HU" sz="2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hu-HU" dirty="0" smtClean="0"/>
          </a:p>
          <a:p>
            <a:pPr>
              <a:buNone/>
            </a:pPr>
            <a:r>
              <a:rPr lang="hu-HU" dirty="0" smtClean="0"/>
              <a:t> </a:t>
            </a:r>
          </a:p>
          <a:p>
            <a:pPr lvl="0"/>
            <a:endParaRPr lang="hu-HU" dirty="0" smtClean="0"/>
          </a:p>
          <a:p>
            <a:pPr lvl="0"/>
            <a:endParaRPr lang="hu-HU" u="sng" dirty="0" smtClean="0"/>
          </a:p>
          <a:p>
            <a:pPr lvl="0"/>
            <a:endParaRPr lang="hu-HU" u="sng" dirty="0" smtClean="0"/>
          </a:p>
          <a:p>
            <a:pPr lvl="0"/>
            <a:endParaRPr lang="hu-HU" dirty="0" smtClean="0"/>
          </a:p>
          <a:p>
            <a:endParaRPr lang="hu-HU" dirty="0"/>
          </a:p>
        </p:txBody>
      </p:sp>
      <p:pic>
        <p:nvPicPr>
          <p:cNvPr id="5" name="Kép 4"/>
          <p:cNvPicPr/>
          <p:nvPr/>
        </p:nvPicPr>
        <p:blipFill rotWithShape="1">
          <a:blip r:embed="rId2"/>
          <a:srcRect t="12353" r="-38" b="8530"/>
          <a:stretch/>
        </p:blipFill>
        <p:spPr bwMode="auto">
          <a:xfrm>
            <a:off x="755577" y="2147887"/>
            <a:ext cx="7128792" cy="380139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5302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3092" y="379834"/>
            <a:ext cx="7059268" cy="1032942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hu-HU" sz="3100" b="1" dirty="0" smtClean="0"/>
              <a:t/>
            </a:r>
            <a:br>
              <a:rPr lang="hu-HU" sz="3100" b="1" dirty="0" smtClean="0"/>
            </a:br>
            <a:r>
              <a:rPr lang="hu-HU" sz="3100" b="1" dirty="0" smtClean="0"/>
              <a:t> </a:t>
            </a:r>
            <a:br>
              <a:rPr lang="hu-HU" sz="3100" b="1" dirty="0" smtClean="0"/>
            </a:br>
            <a:r>
              <a:rPr lang="hu-HU" sz="3100" b="1" dirty="0" smtClean="0"/>
              <a:t> </a:t>
            </a:r>
            <a:r>
              <a:rPr lang="hu-HU" sz="3100" dirty="0"/>
              <a:t/>
            </a:r>
            <a:br>
              <a:rPr lang="hu-HU" sz="3100" dirty="0"/>
            </a:br>
            <a:r>
              <a:rPr lang="hu-HU" sz="2700" dirty="0" smtClean="0"/>
              <a:t> könyvek, könyvrészletek</a:t>
            </a:r>
            <a:br>
              <a:rPr lang="hu-HU" sz="2700" dirty="0" smtClean="0"/>
            </a:br>
            <a:r>
              <a:rPr lang="hu-HU" sz="2200" dirty="0" smtClean="0"/>
              <a:t>hallgatók saját tankönyv beszerzési lehetőségei</a:t>
            </a:r>
            <a:br>
              <a:rPr lang="hu-HU" sz="2200" dirty="0" smtClean="0"/>
            </a:br>
            <a:endParaRPr lang="hu-HU" sz="2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hu-HU" dirty="0" smtClean="0"/>
          </a:p>
          <a:p>
            <a:pPr>
              <a:buNone/>
            </a:pPr>
            <a:r>
              <a:rPr lang="hu-HU" dirty="0" smtClean="0"/>
              <a:t>A későbbi gyarapításnál egyre jelentősebb szempont lehet ennek figyelembe vétele (pl. olcsóbb ár, célszerűség,  a hallgatók könnyebben megveszik), így beszerzés helyett </a:t>
            </a:r>
            <a:r>
              <a:rPr lang="hu-HU" smtClean="0"/>
              <a:t>tájékoztatás nyújtás!</a:t>
            </a:r>
            <a:endParaRPr lang="hu-HU" dirty="0" smtClean="0"/>
          </a:p>
          <a:p>
            <a:pPr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TANDEM  :  	</a:t>
            </a:r>
            <a:r>
              <a:rPr lang="hu-HU" dirty="0" err="1" smtClean="0"/>
              <a:t>TANanyagok</a:t>
            </a:r>
            <a:r>
              <a:rPr lang="hu-HU" dirty="0" smtClean="0"/>
              <a:t> </a:t>
            </a:r>
            <a:r>
              <a:rPr lang="hu-HU" dirty="0"/>
              <a:t>a Debreceni </a:t>
            </a:r>
            <a:r>
              <a:rPr lang="hu-HU" dirty="0" smtClean="0"/>
              <a:t>				</a:t>
            </a:r>
            <a:r>
              <a:rPr lang="hu-HU" dirty="0" err="1" smtClean="0"/>
              <a:t>EgyeteMen</a:t>
            </a:r>
            <a:endParaRPr lang="hu-HU" dirty="0"/>
          </a:p>
          <a:p>
            <a:pPr marL="0" indent="0">
              <a:buNone/>
            </a:pPr>
            <a:r>
              <a:rPr lang="hu-HU" dirty="0">
                <a:hlinkClick r:id="rId2"/>
              </a:rPr>
              <a:t>https://tandem.lib.unideb.hu</a:t>
            </a:r>
            <a:r>
              <a:rPr lang="hu-HU" dirty="0" smtClean="0">
                <a:hlinkClick r:id="rId2"/>
              </a:rPr>
              <a:t>/</a:t>
            </a:r>
            <a:endParaRPr lang="hu-HU" dirty="0" smtClean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INTERKÖNYV.HU</a:t>
            </a:r>
          </a:p>
          <a:p>
            <a:pPr marL="0" indent="0">
              <a:buNone/>
            </a:pPr>
            <a:r>
              <a:rPr lang="hu-HU" dirty="0">
                <a:hlinkClick r:id="rId3"/>
              </a:rPr>
              <a:t>http://</a:t>
            </a:r>
            <a:r>
              <a:rPr lang="hu-HU" dirty="0" smtClean="0">
                <a:hlinkClick r:id="rId3"/>
              </a:rPr>
              <a:t>www.interkonyv.hu/index.php?page=konyvek</a:t>
            </a:r>
            <a:endParaRPr lang="hu-HU" dirty="0" smtClean="0"/>
          </a:p>
          <a:p>
            <a:pPr>
              <a:buNone/>
            </a:pPr>
            <a:r>
              <a:rPr lang="hu-HU" dirty="0"/>
              <a:t>TANKÖNYVTÁR</a:t>
            </a:r>
          </a:p>
          <a:p>
            <a:pPr>
              <a:buNone/>
            </a:pPr>
            <a:r>
              <a:rPr lang="hu-HU" dirty="0" err="1">
                <a:hlinkClick r:id="rId4"/>
              </a:rPr>
              <a:t>www.tankönyvtár.hu</a:t>
            </a: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dirty="0"/>
              <a:t>s</a:t>
            </a:r>
            <a:r>
              <a:rPr lang="hu-HU" dirty="0" smtClean="0"/>
              <a:t>tb.</a:t>
            </a:r>
            <a:endParaRPr lang="hu-HU" dirty="0"/>
          </a:p>
          <a:p>
            <a:endParaRPr lang="hu-HU" dirty="0"/>
          </a:p>
          <a:p>
            <a:pPr lvl="0"/>
            <a:endParaRPr lang="hu-HU" dirty="0" smtClean="0"/>
          </a:p>
          <a:p>
            <a:pPr lvl="0"/>
            <a:endParaRPr lang="hu-HU" u="sng" dirty="0" smtClean="0"/>
          </a:p>
          <a:p>
            <a:pPr lvl="0"/>
            <a:endParaRPr lang="hu-HU" u="sng" dirty="0" smtClean="0"/>
          </a:p>
          <a:p>
            <a:pPr lvl="0"/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7013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ényűző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ényűző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ényűző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556</TotalTime>
  <Words>796</Words>
  <Application>Microsoft Office PowerPoint</Application>
  <PresentationFormat>Diavetítés a képernyőre (4:3 oldalarány)</PresentationFormat>
  <Paragraphs>197</Paragraphs>
  <Slides>23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23</vt:i4>
      </vt:variant>
    </vt:vector>
  </HeadingPairs>
  <TitlesOfParts>
    <vt:vector size="24" baseType="lpstr">
      <vt:lpstr>Fényűző</vt:lpstr>
      <vt:lpstr>könyvbeszerzés  a DEENK Kenézy Élettudományi Könyvtárban</vt:lpstr>
      <vt:lpstr> Magyar könyvtárosság etikai kódexe Az etikai kódexet előkészítő bizottság által elfogadott  tervezet (2005. ápr.5.) </vt:lpstr>
      <vt:lpstr> Magyar könyvtárosság etikai kódexe Az etikai kódexet előkészítő bizottság által elfogadott  tervezet (2005. ápr.5.) </vt:lpstr>
      <vt:lpstr> gyűjtőköri szabályzat:gyűjtési szempontok  Ferenczy Endréné  Gyűjteményszervezés http://mek.oszk.hu/01700/01743/</vt:lpstr>
      <vt:lpstr> gyűjtőköri szabályzat: gyűjtési szempontok  Ferenczy Endréné  Gyűjteményszervezés http://mek.oszk.hu/01700/01743/:</vt:lpstr>
      <vt:lpstr>      gyűjteményépítési szabályzat  DEENK   (Alapul szolgáló jogszabályok, egyezmények)  </vt:lpstr>
      <vt:lpstr>gyűjteményépítési szabályzat  DEENK   </vt:lpstr>
      <vt:lpstr>gyűjteményépítési szabályzat  DEENK   </vt:lpstr>
      <vt:lpstr>gyűjteményépítési szabályzat  DEENK   </vt:lpstr>
      <vt:lpstr>gyűjteményépítési szabályzat  DEENK   </vt:lpstr>
      <vt:lpstr>Gyarapítási lehetőségek  DEENK   </vt:lpstr>
      <vt:lpstr> Books in Print adatbázis </vt:lpstr>
      <vt:lpstr> Books in Print adatbázis </vt:lpstr>
      <vt:lpstr> Books in Print Keresési lehetőségek </vt:lpstr>
      <vt:lpstr>   Cím: Social behaviour : genes, ecology and evolution / ed. by Tamás Székely, Allen J. Moore, Jan Komdeur</vt:lpstr>
      <vt:lpstr> témakeresés (animal behavior)  </vt:lpstr>
      <vt:lpstr>MNB (Magyar Nemzeti Bibliográfia) </vt:lpstr>
      <vt:lpstr> MNB (Magyar Nemzeti Bibliográfia) </vt:lpstr>
      <vt:lpstr> MNB (Magyar Nemzeti Bibliográfia) </vt:lpstr>
      <vt:lpstr> MNB (Magyar Nemzeti Bibliográfia) </vt:lpstr>
      <vt:lpstr>      könyvBeszerzés online Kiadók honlapjai</vt:lpstr>
      <vt:lpstr>         Online rendelés, Kosár, Árajánlatkérés, Hírlevelek, telefon stb. </vt:lpstr>
      <vt:lpstr>      könyvek, könyvrészletek hallgatók saját tankönyv beszerzési lehetőségei </vt:lpstr>
    </vt:vector>
  </TitlesOfParts>
  <Company>DEENK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Pappné Czappán Marianna</dc:creator>
  <cp:lastModifiedBy>Egyetemi es Nemzeti Konyvtar</cp:lastModifiedBy>
  <cp:revision>68</cp:revision>
  <dcterms:created xsi:type="dcterms:W3CDTF">2013-10-11T09:20:10Z</dcterms:created>
  <dcterms:modified xsi:type="dcterms:W3CDTF">2014-01-03T12:02:56Z</dcterms:modified>
</cp:coreProperties>
</file>