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0"/>
  </p:notesMasterIdLst>
  <p:sldIdLst>
    <p:sldId id="256" r:id="rId2"/>
    <p:sldId id="277" r:id="rId3"/>
    <p:sldId id="257" r:id="rId4"/>
    <p:sldId id="258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80" r:id="rId25"/>
    <p:sldId id="278" r:id="rId26"/>
    <p:sldId id="281" r:id="rId27"/>
    <p:sldId id="282" r:id="rId28"/>
    <p:sldId id="283" r:id="rId29"/>
    <p:sldId id="286" r:id="rId30"/>
    <p:sldId id="287" r:id="rId31"/>
    <p:sldId id="288" r:id="rId32"/>
    <p:sldId id="289" r:id="rId33"/>
    <p:sldId id="290" r:id="rId34"/>
    <p:sldId id="291" r:id="rId35"/>
    <p:sldId id="294" r:id="rId36"/>
    <p:sldId id="284" r:id="rId37"/>
    <p:sldId id="292" r:id="rId38"/>
    <p:sldId id="293" r:id="rId39"/>
    <p:sldId id="295" r:id="rId40"/>
    <p:sldId id="296" r:id="rId41"/>
    <p:sldId id="298" r:id="rId42"/>
    <p:sldId id="297" r:id="rId43"/>
    <p:sldId id="299" r:id="rId44"/>
    <p:sldId id="302" r:id="rId45"/>
    <p:sldId id="303" r:id="rId46"/>
    <p:sldId id="304" r:id="rId47"/>
    <p:sldId id="306" r:id="rId48"/>
    <p:sldId id="305" r:id="rId49"/>
    <p:sldId id="307" r:id="rId50"/>
    <p:sldId id="300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26" r:id="rId63"/>
    <p:sldId id="319" r:id="rId64"/>
    <p:sldId id="320" r:id="rId65"/>
    <p:sldId id="321" r:id="rId66"/>
    <p:sldId id="322" r:id="rId67"/>
    <p:sldId id="324" r:id="rId68"/>
    <p:sldId id="323" r:id="rId69"/>
    <p:sldId id="325" r:id="rId70"/>
    <p:sldId id="327" r:id="rId71"/>
    <p:sldId id="328" r:id="rId72"/>
    <p:sldId id="329" r:id="rId73"/>
    <p:sldId id="333" r:id="rId74"/>
    <p:sldId id="332" r:id="rId75"/>
    <p:sldId id="330" r:id="rId76"/>
    <p:sldId id="331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4" r:id="rId86"/>
    <p:sldId id="342" r:id="rId87"/>
    <p:sldId id="343" r:id="rId88"/>
    <p:sldId id="345" r:id="rId89"/>
    <p:sldId id="346" r:id="rId90"/>
    <p:sldId id="347" r:id="rId91"/>
    <p:sldId id="350" r:id="rId92"/>
    <p:sldId id="348" r:id="rId93"/>
    <p:sldId id="349" r:id="rId94"/>
    <p:sldId id="352" r:id="rId95"/>
    <p:sldId id="351" r:id="rId96"/>
    <p:sldId id="353" r:id="rId97"/>
    <p:sldId id="354" r:id="rId98"/>
    <p:sldId id="355" r:id="rId9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71" autoAdjust="0"/>
  </p:normalViewPr>
  <p:slideViewPr>
    <p:cSldViewPr>
      <p:cViewPr varScale="1">
        <p:scale>
          <a:sx n="77" d="100"/>
          <a:sy n="77" d="100"/>
        </p:scale>
        <p:origin x="-322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20B25-E64F-45C9-AD19-B9EC589036C0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9B8D62-0263-4784-B985-47264E2FC930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96580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tudoster.idea.unideb.hu/tudomany/QDPHXR" TargetMode="External"/><Relationship Id="rId3" Type="http://schemas.openxmlformats.org/officeDocument/2006/relationships/hyperlink" Target="http://tudoster.idea.unideb.hu/tudomany/RUTKAIIBOLYA" TargetMode="External"/><Relationship Id="rId7" Type="http://schemas.openxmlformats.org/officeDocument/2006/relationships/hyperlink" Target="http://tudoster.idea.unideb.hu/tudomany/GERGELYPAL" TargetMode="External"/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tudoster.idea.unideb.hu/tudomany/LVIRAG" TargetMode="External"/><Relationship Id="rId5" Type="http://schemas.openxmlformats.org/officeDocument/2006/relationships/hyperlink" Target="http://tudoster.idea.unideb.hu/tudomany/BKISS" TargetMode="External"/><Relationship Id="rId10" Type="http://schemas.openxmlformats.org/officeDocument/2006/relationships/hyperlink" Target="http://dx.doi.org/10.1093/cvr/cvr246" TargetMode="External"/><Relationship Id="rId4" Type="http://schemas.openxmlformats.org/officeDocument/2006/relationships/hyperlink" Target="http://tudoster.idea.unideb.hu/tudomany/HCSABA01" TargetMode="External"/><Relationship Id="rId9" Type="http://schemas.openxmlformats.org/officeDocument/2006/relationships/hyperlink" Target="http://tudoster.idea.unideb.hu/tudomany/BAIP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fábián istván facebook (video)</a:t>
            </a:r>
          </a:p>
          <a:p>
            <a:r>
              <a:rPr lang="hu-HU" dirty="0" smtClean="0"/>
              <a:t>http://www.youtube.com/watch?v=lj2sBcMJUbI</a:t>
            </a: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B8D62-0263-4784-B985-47264E2FC930}" type="slidenum">
              <a:rPr lang="hu-HU" smtClean="0"/>
              <a:pPr/>
              <a:t>95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96252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"de publikációs díja" 2012</a:t>
            </a:r>
          </a:p>
          <a:p>
            <a:r>
              <a:rPr lang="hu-HU" dirty="0" smtClean="0"/>
              <a:t>Szántó, M., </a:t>
            </a:r>
            <a:r>
              <a:rPr lang="hu-HU" dirty="0" smtClean="0">
                <a:hlinkClick r:id="rId3"/>
              </a:rPr>
              <a:t>Rutkai, I.</a:t>
            </a:r>
            <a:r>
              <a:rPr lang="hu-HU" dirty="0" smtClean="0"/>
              <a:t>, </a:t>
            </a:r>
            <a:r>
              <a:rPr lang="hu-HU" dirty="0" smtClean="0">
                <a:hlinkClick r:id="rId4"/>
              </a:rPr>
              <a:t>Hegedűs, C.</a:t>
            </a:r>
            <a:r>
              <a:rPr lang="hu-HU" dirty="0" smtClean="0"/>
              <a:t>, Czikora, Á., Rózsahegyi, M., </a:t>
            </a:r>
            <a:r>
              <a:rPr lang="hu-HU" dirty="0" smtClean="0">
                <a:hlinkClick r:id="rId5"/>
              </a:rPr>
              <a:t>Kiss, B.</a:t>
            </a:r>
            <a:r>
              <a:rPr lang="hu-HU" dirty="0" smtClean="0"/>
              <a:t>, </a:t>
            </a:r>
            <a:r>
              <a:rPr lang="hu-HU" dirty="0" smtClean="0">
                <a:hlinkClick r:id="rId6"/>
              </a:rPr>
              <a:t>Virág, L.</a:t>
            </a:r>
            <a:r>
              <a:rPr lang="hu-HU" dirty="0" smtClean="0"/>
              <a:t>, </a:t>
            </a:r>
            <a:r>
              <a:rPr lang="hu-HU" dirty="0" smtClean="0">
                <a:hlinkClick r:id="rId7"/>
              </a:rPr>
              <a:t>Gergely, P.</a:t>
            </a:r>
            <a:r>
              <a:rPr lang="hu-HU" dirty="0" smtClean="0"/>
              <a:t>, </a:t>
            </a:r>
            <a:r>
              <a:rPr lang="hu-HU" dirty="0" smtClean="0">
                <a:hlinkClick r:id="rId8"/>
              </a:rPr>
              <a:t>Tóth, A.</a:t>
            </a:r>
            <a:r>
              <a:rPr lang="hu-HU" dirty="0" smtClean="0"/>
              <a:t>, </a:t>
            </a:r>
            <a:r>
              <a:rPr lang="hu-HU" dirty="0" smtClean="0">
                <a:hlinkClick r:id="rId9"/>
              </a:rPr>
              <a:t>Bai, P.</a:t>
            </a:r>
            <a:r>
              <a:rPr lang="hu-HU" dirty="0" smtClean="0"/>
              <a:t>: </a:t>
            </a:r>
            <a:r>
              <a:rPr lang="hu-HU" dirty="0" smtClean="0">
                <a:hlinkClick r:id="rId10"/>
              </a:rPr>
              <a:t>Poly(ADP-ribose) polymerase-2 depletion reduces doxorubicin-induced damage through SIRT1 induction.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i="1" dirty="0" smtClean="0"/>
              <a:t>Cardiovasc. Res</a:t>
            </a:r>
            <a:r>
              <a:rPr lang="hu-HU" dirty="0" smtClean="0"/>
              <a:t> 92 (3), 430-438., 2011. </a:t>
            </a:r>
            <a:br>
              <a:rPr lang="hu-HU" dirty="0" smtClean="0"/>
            </a:br>
            <a:r>
              <a:rPr lang="hu-HU" dirty="0" smtClean="0"/>
              <a:t>IF: 6,064</a:t>
            </a:r>
          </a:p>
          <a:p>
            <a:r>
              <a:rPr lang="hu-HU" dirty="0" smtClean="0"/>
              <a:t>http://dx.doi.org/10.1093/cvr/cvr246</a:t>
            </a:r>
          </a:p>
          <a:p>
            <a:r>
              <a:rPr lang="hu-HU" dirty="0" smtClean="0"/>
              <a:t>Online ISSN 1755-3245</a:t>
            </a: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B8D62-0263-4784-B985-47264E2FC930}" type="slidenum">
              <a:rPr lang="hu-HU" smtClean="0"/>
              <a:pPr/>
              <a:t>96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96252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"klekner, a" nature 2012 genomics</a:t>
            </a:r>
          </a:p>
          <a:p>
            <a:r>
              <a:rPr lang="hu-HU" dirty="0" smtClean="0"/>
              <a:t>http://www.nature.com/nature/journal/v488/n7409/full/nature11327.html</a:t>
            </a:r>
          </a:p>
          <a:p>
            <a:r>
              <a:rPr lang="hu-HU" dirty="0" smtClean="0"/>
              <a:t>doi:10.1038/nature11327</a:t>
            </a:r>
          </a:p>
          <a:p>
            <a:r>
              <a:rPr lang="hu-HU" dirty="0" smtClean="0"/>
              <a:t>http://www.nature.com/nature/journal/v488/n7409/images/nature11327-f5.2.jpg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B8D62-0263-4784-B985-47264E2FC930}" type="slidenum">
              <a:rPr lang="hu-HU" smtClean="0"/>
              <a:pPr/>
              <a:t>97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96252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fábián istván facebook (video)</a:t>
            </a:r>
          </a:p>
          <a:p>
            <a:r>
              <a:rPr lang="hu-HU" dirty="0" smtClean="0"/>
              <a:t>http://www.youtube.com/watch?v=lj2sBcMJUbI</a:t>
            </a: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B8D62-0263-4784-B985-47264E2FC930}" type="slidenum">
              <a:rPr lang="hu-HU" smtClean="0"/>
              <a:pPr/>
              <a:t>98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9625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hu-H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u-H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AA71AD21-7DFD-40E4-8FC2-52ED6E4FBCA4}" type="datetimeFigureOut">
              <a:rPr lang="hu-HU" smtClean="0"/>
              <a:pPr/>
              <a:t>2013.03.18.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24A88952-7A47-4986-B6B3-DF53E3F2265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mailto:odlainfo@gmail.com" TargetMode="Externa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mailto:odlainfo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hyperlink" Target="mailto:odlainfo@gmai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hyperlink" Target="mailto:odlainfo@gmail.co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hyperlink" Target="mailto:odlainfo@gmail.c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Informatika</a:t>
            </a:r>
            <a:endParaRPr lang="hu-H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Informatika és könyvtárismeret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52118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8928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Fogalma</a:t>
            </a:r>
          </a:p>
          <a:p>
            <a:pPr marL="45720" indent="0">
              <a:buNone/>
            </a:pPr>
            <a:r>
              <a:rPr lang="hu-HU" dirty="0"/>
              <a:t>	</a:t>
            </a:r>
            <a:endParaRPr lang="hu-HU" dirty="0" smtClean="0"/>
          </a:p>
          <a:p>
            <a:pPr marL="45720" indent="0">
              <a:buNone/>
            </a:pPr>
            <a:r>
              <a:rPr lang="hu-HU" dirty="0" smtClean="0"/>
              <a:t>	Több számítógép összekapcsolása információátvitellel megvalósítható cél érdekében.</a:t>
            </a:r>
            <a:endParaRPr lang="hu-HU" dirty="0"/>
          </a:p>
          <a:p>
            <a:pPr marL="45720" indent="0">
              <a:buNone/>
            </a:pPr>
            <a:endParaRPr lang="hu-HU" dirty="0" smtClean="0"/>
          </a:p>
          <a:p>
            <a:r>
              <a:rPr lang="hu-HU" dirty="0" smtClean="0"/>
              <a:t>Célja</a:t>
            </a:r>
          </a:p>
          <a:p>
            <a:endParaRPr lang="hu-HU" dirty="0"/>
          </a:p>
          <a:p>
            <a:pPr lvl="1"/>
            <a:r>
              <a:rPr lang="hu-HU" dirty="0" smtClean="0"/>
              <a:t>Kommunikáció biztosítása</a:t>
            </a:r>
          </a:p>
          <a:p>
            <a:pPr lvl="1"/>
            <a:r>
              <a:rPr lang="hu-HU" dirty="0" smtClean="0"/>
              <a:t>Erőforrás-megosztás</a:t>
            </a:r>
          </a:p>
          <a:p>
            <a:pPr lvl="1"/>
            <a:r>
              <a:rPr lang="hu-HU" dirty="0" smtClean="0"/>
              <a:t>Megbízhatóság növelése</a:t>
            </a:r>
          </a:p>
          <a:p>
            <a:pPr lvl="1"/>
            <a:r>
              <a:rPr lang="hu-HU" dirty="0" smtClean="0"/>
              <a:t>Sebesség növelése</a:t>
            </a:r>
          </a:p>
          <a:p>
            <a:pPr lvl="1"/>
            <a:r>
              <a:rPr lang="hu-HU" dirty="0" smtClean="0"/>
              <a:t>Költségcsökkentés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Számítógépes hálózatok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8169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Hálózat használata alapján</a:t>
            </a:r>
          </a:p>
          <a:p>
            <a:r>
              <a:rPr lang="hu-HU" dirty="0" smtClean="0"/>
              <a:t>Méret alapján - topográfia</a:t>
            </a:r>
          </a:p>
          <a:p>
            <a:r>
              <a:rPr lang="hu-HU" dirty="0" smtClean="0"/>
              <a:t>Elrendezés módja alapján - topológia</a:t>
            </a:r>
          </a:p>
          <a:p>
            <a:r>
              <a:rPr lang="hu-HU" dirty="0" smtClean="0"/>
              <a:t>Átviteli módszer alapján</a:t>
            </a:r>
          </a:p>
          <a:p>
            <a:r>
              <a:rPr lang="hu-HU" dirty="0" smtClean="0"/>
              <a:t>Kapcsolási technika alapján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32543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Hálózat használata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erőforrások elérési módja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Egyenrangú kapcsolat (peer to peer)</a:t>
            </a:r>
          </a:p>
          <a:p>
            <a:pPr lvl="1"/>
            <a:r>
              <a:rPr lang="hu-HU" dirty="0" smtClean="0"/>
              <a:t>Kliens-szerver kapcsolat</a:t>
            </a:r>
          </a:p>
          <a:p>
            <a:pPr lvl="1"/>
            <a:r>
              <a:rPr lang="hu-HU" dirty="0" smtClean="0"/>
              <a:t>Hoszt-terminál kapcsolat</a:t>
            </a:r>
          </a:p>
          <a:p>
            <a:endParaRPr lang="hu-HU" dirty="0" smtClean="0"/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Méret alapján - topográfia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Elrendezés módja alapján - topológia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Átviteli módszer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Kapcsolási technika alapján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7316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Hálózat használata alapján</a:t>
            </a:r>
          </a:p>
          <a:p>
            <a:r>
              <a:rPr lang="hu-HU" dirty="0" smtClean="0"/>
              <a:t>Méret alapján – topográfia</a:t>
            </a:r>
          </a:p>
          <a:p>
            <a:pPr marL="45720" indent="0">
              <a:buNone/>
            </a:pPr>
            <a:endParaRPr lang="hu-HU" dirty="0" smtClean="0"/>
          </a:p>
          <a:p>
            <a:pPr marL="45720" indent="0">
              <a:buNone/>
            </a:pPr>
            <a:r>
              <a:rPr lang="hu-HU" i="1" dirty="0"/>
              <a:t>C</a:t>
            </a:r>
            <a:r>
              <a:rPr lang="hu-HU" i="1" dirty="0" smtClean="0"/>
              <a:t>soportosítás a földrajzi elhelyezkedés, vagyis a végpontok fizikai távolsága szerint.</a:t>
            </a:r>
          </a:p>
          <a:p>
            <a:pPr marL="45720" indent="0">
              <a:buNone/>
            </a:pPr>
            <a:endParaRPr lang="hu-HU" i="1" dirty="0" smtClean="0"/>
          </a:p>
          <a:p>
            <a:pPr lvl="1"/>
            <a:r>
              <a:rPr lang="hu-HU" dirty="0" smtClean="0"/>
              <a:t>PAN (Personal Area Network)</a:t>
            </a:r>
          </a:p>
          <a:p>
            <a:pPr lvl="1"/>
            <a:r>
              <a:rPr lang="hu-HU" dirty="0" smtClean="0"/>
              <a:t>LAN (Local Area Network)</a:t>
            </a:r>
          </a:p>
          <a:p>
            <a:pPr lvl="1"/>
            <a:r>
              <a:rPr lang="hu-HU" dirty="0" smtClean="0"/>
              <a:t>MAN (Metropolitan Area Network)</a:t>
            </a:r>
          </a:p>
          <a:p>
            <a:pPr lvl="1"/>
            <a:r>
              <a:rPr lang="hu-HU" dirty="0" smtClean="0"/>
              <a:t>WAN (Wide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Elrendezés módja alapján - topológia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Átviteli módszer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Kapcsolási technika alapján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28415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Méret alapján – topográfia</a:t>
            </a:r>
          </a:p>
          <a:p>
            <a:pPr marL="45720" indent="0">
              <a:buNone/>
            </a:pPr>
            <a:endParaRPr lang="hu-HU" dirty="0" smtClean="0"/>
          </a:p>
          <a:p>
            <a:pPr marL="45720" indent="0">
              <a:buNone/>
            </a:pPr>
            <a:r>
              <a:rPr lang="hu-HU" i="1" dirty="0"/>
              <a:t>C</a:t>
            </a:r>
            <a:r>
              <a:rPr lang="hu-HU" i="1" dirty="0" smtClean="0"/>
              <a:t>soportosítás a földrajzi elhelyezkedés, vagyis a végpontok fizikai távolsága szerint.</a:t>
            </a:r>
          </a:p>
          <a:p>
            <a:pPr marL="45720" indent="0">
              <a:buNone/>
            </a:pPr>
            <a:endParaRPr lang="hu-HU" i="1" dirty="0" smtClean="0"/>
          </a:p>
          <a:p>
            <a:pPr lvl="1"/>
            <a:r>
              <a:rPr lang="hu-HU" dirty="0" smtClean="0"/>
              <a:t>PAN (Personal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365760" lvl="1" indent="0">
              <a:buNone/>
            </a:pPr>
            <a:r>
              <a:rPr lang="hu-HU" dirty="0" smtClean="0"/>
              <a:t>Személyi hálózat</a:t>
            </a:r>
          </a:p>
          <a:p>
            <a:pPr marL="365760" lvl="1" indent="0">
              <a:buNone/>
            </a:pPr>
            <a:r>
              <a:rPr lang="hu-HU" dirty="0"/>
              <a:t>	O</a:t>
            </a:r>
            <a:r>
              <a:rPr lang="hu-HU" dirty="0" smtClean="0"/>
              <a:t>tthon kialakított hálózatok: 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laptop &lt;-&gt; mobil 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számítógép &lt;-&gt; TV</a:t>
            </a:r>
          </a:p>
          <a:p>
            <a:pPr marL="365760" lvl="1" indent="0">
              <a:buNone/>
            </a:pPr>
            <a:endParaRPr lang="hu-HU" dirty="0" smtClean="0"/>
          </a:p>
          <a:p>
            <a:pPr lvl="1"/>
            <a:r>
              <a:rPr lang="hu-HU" dirty="0" smtClean="0"/>
              <a:t>LAN (Local Area Network)</a:t>
            </a:r>
          </a:p>
          <a:p>
            <a:pPr lvl="1"/>
            <a:r>
              <a:rPr lang="hu-HU" dirty="0" smtClean="0"/>
              <a:t>MAN (Metropolitan Area Network)</a:t>
            </a:r>
          </a:p>
          <a:p>
            <a:pPr lvl="1"/>
            <a:r>
              <a:rPr lang="hu-HU" dirty="0" smtClean="0"/>
              <a:t>WAN (Wide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24223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Méret alapján – topográfia</a:t>
            </a:r>
          </a:p>
          <a:p>
            <a:pPr marL="45720" indent="0">
              <a:buNone/>
            </a:pPr>
            <a:endParaRPr lang="hu-HU" dirty="0" smtClean="0"/>
          </a:p>
          <a:p>
            <a:pPr marL="45720" indent="0">
              <a:buNone/>
            </a:pPr>
            <a:r>
              <a:rPr lang="hu-HU" i="1" dirty="0"/>
              <a:t>C</a:t>
            </a:r>
            <a:r>
              <a:rPr lang="hu-HU" i="1" dirty="0" smtClean="0"/>
              <a:t>soportosítás a földrajzi elhelyezkedés, vagyis a végpontok fizikai távolsága szerint.</a:t>
            </a:r>
          </a:p>
          <a:p>
            <a:pPr marL="45720" indent="0">
              <a:buNone/>
            </a:pPr>
            <a:endParaRPr lang="hu-HU" i="1" dirty="0" smtClean="0"/>
          </a:p>
          <a:p>
            <a:pPr lvl="1"/>
            <a:r>
              <a:rPr lang="hu-HU" dirty="0" smtClean="0"/>
              <a:t>PAN (Personal Area Network)</a:t>
            </a:r>
          </a:p>
          <a:p>
            <a:pPr lvl="1"/>
            <a:r>
              <a:rPr lang="hu-HU" dirty="0" smtClean="0"/>
              <a:t>LAN (Local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365760" lvl="1" indent="0">
              <a:buNone/>
            </a:pPr>
            <a:r>
              <a:rPr lang="hu-HU" dirty="0" smtClean="0"/>
              <a:t>Helyi v. lokális hálózat</a:t>
            </a:r>
          </a:p>
          <a:p>
            <a:pPr marL="365760" lvl="1" indent="0">
              <a:buNone/>
            </a:pPr>
            <a:r>
              <a:rPr lang="hu-HU" dirty="0" smtClean="0"/>
              <a:t>	Intézményen belül kialakított, kisebb hálózat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Kiterjedése általában pár km.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endParaRPr lang="hu-HU" dirty="0" smtClean="0"/>
          </a:p>
          <a:p>
            <a:pPr lvl="1"/>
            <a:r>
              <a:rPr lang="hu-HU" dirty="0" smtClean="0"/>
              <a:t>MAN (Metropolitan Area Network)</a:t>
            </a:r>
          </a:p>
          <a:p>
            <a:pPr lvl="1"/>
            <a:r>
              <a:rPr lang="hu-HU" dirty="0" smtClean="0"/>
              <a:t>WAN (Wide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3756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Méret alapján – topográfia</a:t>
            </a:r>
          </a:p>
          <a:p>
            <a:pPr marL="45720" indent="0">
              <a:buNone/>
            </a:pPr>
            <a:endParaRPr lang="hu-HU" dirty="0" smtClean="0"/>
          </a:p>
          <a:p>
            <a:pPr marL="45720" indent="0">
              <a:buNone/>
            </a:pPr>
            <a:r>
              <a:rPr lang="hu-HU" i="1" dirty="0"/>
              <a:t>C</a:t>
            </a:r>
            <a:r>
              <a:rPr lang="hu-HU" i="1" dirty="0" smtClean="0"/>
              <a:t>soportosítás a földrajzi elhelyezkedés, vagyis a végpontok fizikai távolsága szerint.</a:t>
            </a:r>
          </a:p>
          <a:p>
            <a:pPr marL="45720" indent="0">
              <a:buNone/>
            </a:pPr>
            <a:endParaRPr lang="hu-HU" i="1" dirty="0" smtClean="0"/>
          </a:p>
          <a:p>
            <a:pPr lvl="1"/>
            <a:r>
              <a:rPr lang="hu-HU" dirty="0" smtClean="0"/>
              <a:t>PAN (Personal Area Network)</a:t>
            </a:r>
          </a:p>
          <a:p>
            <a:pPr lvl="1"/>
            <a:r>
              <a:rPr lang="hu-HU" dirty="0" smtClean="0"/>
              <a:t>LAN (Local Area Network)</a:t>
            </a:r>
          </a:p>
          <a:p>
            <a:pPr lvl="1"/>
            <a:r>
              <a:rPr lang="hu-HU" dirty="0" smtClean="0"/>
              <a:t>MAN (Metropolitan Area Network)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Városi hálózat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Általában egy településen belül működő hálózat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Pl. egy adott intézmény különböző telepeit (LAN-jait) kapcsolja össze</a:t>
            </a:r>
          </a:p>
          <a:p>
            <a:pPr lvl="1"/>
            <a:endParaRPr lang="hu-HU" dirty="0" smtClean="0"/>
          </a:p>
          <a:p>
            <a:pPr lvl="1"/>
            <a:r>
              <a:rPr lang="hu-HU" dirty="0" smtClean="0"/>
              <a:t>WAN (Wide Area Network)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108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Méret alapján – topográfia</a:t>
            </a:r>
          </a:p>
          <a:p>
            <a:pPr marL="45720" indent="0">
              <a:buNone/>
            </a:pPr>
            <a:endParaRPr lang="hu-HU" dirty="0" smtClean="0"/>
          </a:p>
          <a:p>
            <a:pPr marL="45720" indent="0">
              <a:buNone/>
            </a:pPr>
            <a:r>
              <a:rPr lang="hu-HU" i="1" dirty="0"/>
              <a:t>C</a:t>
            </a:r>
            <a:r>
              <a:rPr lang="hu-HU" i="1" dirty="0" smtClean="0"/>
              <a:t>soportosítás a földrajzi elhelyezkedés, vagyis a végpontok fizikai távolsága szerint.</a:t>
            </a:r>
          </a:p>
          <a:p>
            <a:pPr marL="45720" indent="0">
              <a:buNone/>
            </a:pPr>
            <a:endParaRPr lang="hu-HU" i="1" dirty="0" smtClean="0"/>
          </a:p>
          <a:p>
            <a:pPr lvl="1"/>
            <a:r>
              <a:rPr lang="hu-HU" dirty="0" smtClean="0"/>
              <a:t>PAN (Personal Area Network)</a:t>
            </a:r>
          </a:p>
          <a:p>
            <a:pPr lvl="1"/>
            <a:r>
              <a:rPr lang="hu-HU" dirty="0" smtClean="0"/>
              <a:t>LAN (Local Area Network)</a:t>
            </a:r>
          </a:p>
          <a:p>
            <a:pPr lvl="1"/>
            <a:r>
              <a:rPr lang="hu-HU" dirty="0" smtClean="0"/>
              <a:t>MAN (Metropolitan Area Network)</a:t>
            </a:r>
          </a:p>
          <a:p>
            <a:pPr lvl="1"/>
            <a:r>
              <a:rPr lang="hu-HU" dirty="0" smtClean="0"/>
              <a:t>WAN (Wide Area Network)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Nagy kiterjedésű hálózat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Nagy távolságra lévő csomópontokat köt össze, 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országokat vagy akár kontinenseket is átível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Legismertebb előfordulása: Internet</a:t>
            </a:r>
          </a:p>
          <a:p>
            <a:pPr marL="365760" lvl="1" indent="0">
              <a:buNone/>
            </a:pPr>
            <a:endParaRPr lang="hu-HU" dirty="0" smtClean="0"/>
          </a:p>
          <a:p>
            <a:pPr lvl="1"/>
            <a:endParaRPr lang="hu-HU" dirty="0" smtClean="0"/>
          </a:p>
          <a:p>
            <a:pPr marL="365760" lvl="1" indent="0">
              <a:buNone/>
            </a:pPr>
            <a:endParaRPr lang="hu-HU" dirty="0" smtClean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35005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Hálózat használata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Méret alapján - topográfia</a:t>
            </a:r>
          </a:p>
          <a:p>
            <a:r>
              <a:rPr lang="hu-HU" dirty="0" smtClean="0"/>
              <a:t>Elrendezés módja alapján – topológia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 fizikai összeköttetés módja szerint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Sín</a:t>
            </a:r>
          </a:p>
          <a:p>
            <a:pPr lvl="1"/>
            <a:r>
              <a:rPr lang="hu-HU" dirty="0" smtClean="0"/>
              <a:t>Gyűrű</a:t>
            </a:r>
          </a:p>
          <a:p>
            <a:pPr lvl="1"/>
            <a:r>
              <a:rPr lang="hu-HU" dirty="0" smtClean="0"/>
              <a:t>Csillag</a:t>
            </a:r>
          </a:p>
          <a:p>
            <a:pPr lvl="1"/>
            <a:r>
              <a:rPr lang="hu-HU" dirty="0" smtClean="0"/>
              <a:t>Fa</a:t>
            </a:r>
            <a:endParaRPr lang="hu-HU" dirty="0"/>
          </a:p>
          <a:p>
            <a:pPr lvl="1"/>
            <a:endParaRPr lang="hu-HU" dirty="0" smtClean="0"/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Átviteli módszer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Kapcsolási technika alapján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90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Elrendezés módja alapján – topológia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 fizikai összeköttetés módja szerint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Sín</a:t>
            </a:r>
          </a:p>
          <a:p>
            <a:pPr marL="365760" lvl="1" indent="0">
              <a:buNone/>
            </a:pPr>
            <a:endParaRPr lang="hu-HU" dirty="0" smtClean="0"/>
          </a:p>
          <a:p>
            <a:pPr marL="365760" lvl="1" indent="0">
              <a:buNone/>
            </a:pPr>
            <a:endParaRPr lang="hu-HU" dirty="0" smtClean="0"/>
          </a:p>
          <a:p>
            <a:pPr marL="365760" lvl="1" indent="0">
              <a:buNone/>
            </a:pPr>
            <a:endParaRPr lang="hu-HU" dirty="0" smtClean="0"/>
          </a:p>
          <a:p>
            <a:pPr marL="365760" lvl="1" indent="0">
              <a:buNone/>
            </a:pPr>
            <a:r>
              <a:rPr lang="hu-HU" dirty="0" smtClean="0"/>
              <a:t>Több csomópont csatlakozik egy közös csatornára.</a:t>
            </a:r>
          </a:p>
          <a:p>
            <a:pPr marL="365760" lvl="1" indent="0">
              <a:buNone/>
            </a:pPr>
            <a:r>
              <a:rPr lang="hu-HU" dirty="0" smtClean="0"/>
              <a:t>A közös kábel sérülése kommunikációs gondokat eredményez.</a:t>
            </a:r>
          </a:p>
          <a:p>
            <a:pPr marL="365760" lvl="1" indent="0">
              <a:buNone/>
            </a:pPr>
            <a:endParaRPr lang="hu-HU" dirty="0" smtClean="0"/>
          </a:p>
          <a:p>
            <a:pPr lvl="1"/>
            <a:r>
              <a:rPr lang="hu-HU" dirty="0" smtClean="0"/>
              <a:t>Gyűrű</a:t>
            </a:r>
          </a:p>
          <a:p>
            <a:pPr lvl="1"/>
            <a:r>
              <a:rPr lang="hu-HU" dirty="0" smtClean="0"/>
              <a:t>Csillag</a:t>
            </a:r>
          </a:p>
          <a:p>
            <a:pPr lvl="1"/>
            <a:r>
              <a:rPr lang="hu-HU" dirty="0" smtClean="0"/>
              <a:t>Fa</a:t>
            </a:r>
            <a:endParaRPr lang="hu-HU" dirty="0"/>
          </a:p>
          <a:p>
            <a:pPr lvl="1"/>
            <a:endParaRPr lang="hu-HU" dirty="0" smtClean="0"/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  <p:grpSp>
        <p:nvGrpSpPr>
          <p:cNvPr id="23" name="Group 22"/>
          <p:cNvGrpSpPr/>
          <p:nvPr/>
        </p:nvGrpSpPr>
        <p:grpSpPr>
          <a:xfrm>
            <a:off x="3858894" y="2868480"/>
            <a:ext cx="4427147" cy="1024154"/>
            <a:chOff x="3203848" y="3028310"/>
            <a:chExt cx="5058562" cy="1136812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347864" y="3573016"/>
              <a:ext cx="48245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ectangle 5"/>
            <p:cNvSpPr/>
            <p:nvPr/>
          </p:nvSpPr>
          <p:spPr>
            <a:xfrm>
              <a:off x="3203848" y="3493168"/>
              <a:ext cx="180020" cy="1596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680012" y="3028310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3851920" y="3573016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355976" y="3581400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860032" y="328498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5364088" y="3581400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868144" y="328498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44208" y="3268216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236296" y="3588695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8082390" y="3485873"/>
              <a:ext cx="180020" cy="1596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671900" y="3869432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175956" y="3877090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192452" y="3861048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688124" y="3036694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264188" y="3028310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056276" y="3869432"/>
              <a:ext cx="360040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xmlns="" val="101779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Elrendezés módja alapján – topológia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 fizikai összeköttetés módja szerint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Sín</a:t>
            </a:r>
          </a:p>
          <a:p>
            <a:pPr lvl="1"/>
            <a:r>
              <a:rPr lang="hu-HU" dirty="0" smtClean="0"/>
              <a:t>Gyűrű</a:t>
            </a:r>
          </a:p>
          <a:p>
            <a:pPr marL="365760" lvl="1" indent="0">
              <a:buNone/>
            </a:pPr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A kommunikáció meghatározott irányba halad.</a:t>
            </a:r>
          </a:p>
          <a:p>
            <a:pPr marL="365760" lvl="1" indent="0">
              <a:buNone/>
            </a:pPr>
            <a:r>
              <a:rPr lang="hu-HU" dirty="0" smtClean="0"/>
              <a:t>A gyűrű sérülése esetén a teljes adatátvitel leáll.</a:t>
            </a:r>
          </a:p>
          <a:p>
            <a:pPr marL="365760" lvl="1" indent="0">
              <a:buNone/>
            </a:pPr>
            <a:r>
              <a:rPr lang="hu-HU" dirty="0" smtClean="0"/>
              <a:t>Kevésbé biztonságos.</a:t>
            </a:r>
            <a:endParaRPr lang="hu-HU" dirty="0"/>
          </a:p>
          <a:p>
            <a:pPr marL="365760" lvl="1" indent="0">
              <a:buNone/>
            </a:pPr>
            <a:endParaRPr lang="hu-HU" dirty="0" smtClean="0"/>
          </a:p>
          <a:p>
            <a:pPr lvl="1"/>
            <a:r>
              <a:rPr lang="hu-HU" dirty="0" smtClean="0"/>
              <a:t>Csillag</a:t>
            </a:r>
          </a:p>
          <a:p>
            <a:pPr lvl="1"/>
            <a:r>
              <a:rPr lang="hu-HU" dirty="0" smtClean="0"/>
              <a:t>Fa</a:t>
            </a:r>
            <a:endParaRPr lang="hu-HU" dirty="0"/>
          </a:p>
          <a:p>
            <a:pPr lvl="1"/>
            <a:endParaRPr lang="hu-HU" dirty="0" smtClean="0"/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  <p:grpSp>
        <p:nvGrpSpPr>
          <p:cNvPr id="50" name="Group 49"/>
          <p:cNvGrpSpPr/>
          <p:nvPr/>
        </p:nvGrpSpPr>
        <p:grpSpPr>
          <a:xfrm>
            <a:off x="6565703" y="3246872"/>
            <a:ext cx="1790805" cy="1782099"/>
            <a:chOff x="6565703" y="3246872"/>
            <a:chExt cx="1790805" cy="1782099"/>
          </a:xfrm>
        </p:grpSpPr>
        <p:grpSp>
          <p:nvGrpSpPr>
            <p:cNvPr id="46" name="Group 45"/>
            <p:cNvGrpSpPr/>
            <p:nvPr/>
          </p:nvGrpSpPr>
          <p:grpSpPr>
            <a:xfrm>
              <a:off x="6565703" y="3246872"/>
              <a:ext cx="1790805" cy="1782099"/>
              <a:chOff x="4744560" y="2944456"/>
              <a:chExt cx="2643049" cy="2414488"/>
            </a:xfrm>
          </p:grpSpPr>
          <p:sp>
            <p:nvSpPr>
              <p:cNvPr id="7" name="Rectangle 6"/>
              <p:cNvSpPr/>
              <p:nvPr/>
            </p:nvSpPr>
            <p:spPr>
              <a:xfrm rot="7611769">
                <a:off x="4992533" y="3310013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7" name="Rectangle 16"/>
              <p:cNvSpPr/>
              <p:nvPr/>
            </p:nvSpPr>
            <p:spPr>
              <a:xfrm rot="18660732">
                <a:off x="6821403" y="4836884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8" name="Rectangle 17"/>
              <p:cNvSpPr/>
              <p:nvPr/>
            </p:nvSpPr>
            <p:spPr>
              <a:xfrm rot="16200000">
                <a:off x="7100315" y="4042207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5884015" y="5099456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5884015" y="2944456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1" name="Rectangle 20"/>
              <p:cNvSpPr/>
              <p:nvPr/>
            </p:nvSpPr>
            <p:spPr>
              <a:xfrm rot="5400000">
                <a:off x="4716754" y="4042208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2" name="Rectangle 21"/>
              <p:cNvSpPr/>
              <p:nvPr/>
            </p:nvSpPr>
            <p:spPr>
              <a:xfrm rot="13879398">
                <a:off x="6788433" y="3292426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4" name="Oval 3"/>
              <p:cNvSpPr/>
              <p:nvPr/>
            </p:nvSpPr>
            <p:spPr>
              <a:xfrm>
                <a:off x="5229577" y="3474741"/>
                <a:ext cx="1622761" cy="1394419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cxnSp>
            <p:nvCxnSpPr>
              <p:cNvPr id="26" name="Straight Connector 25"/>
              <p:cNvCxnSpPr>
                <a:stCxn id="4" idx="7"/>
              </p:cNvCxnSpPr>
              <p:nvPr/>
            </p:nvCxnSpPr>
            <p:spPr>
              <a:xfrm flipV="1">
                <a:off x="6614690" y="3474741"/>
                <a:ext cx="237648" cy="2042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>
                <a:stCxn id="4" idx="6"/>
              </p:cNvCxnSpPr>
              <p:nvPr/>
            </p:nvCxnSpPr>
            <p:spPr>
              <a:xfrm flipV="1">
                <a:off x="6852338" y="4171950"/>
                <a:ext cx="358772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4" idx="5"/>
              </p:cNvCxnSpPr>
              <p:nvPr/>
            </p:nvCxnSpPr>
            <p:spPr>
              <a:xfrm>
                <a:off x="6614690" y="4664952"/>
                <a:ext cx="237648" cy="2042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>
                <a:stCxn id="4" idx="4"/>
              </p:cNvCxnSpPr>
              <p:nvPr/>
            </p:nvCxnSpPr>
            <p:spPr>
              <a:xfrm flipH="1">
                <a:off x="6040957" y="4869160"/>
                <a:ext cx="1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>
                <a:stCxn id="4" idx="0"/>
              </p:cNvCxnSpPr>
              <p:nvPr/>
            </p:nvCxnSpPr>
            <p:spPr>
              <a:xfrm flipV="1">
                <a:off x="6040958" y="3135521"/>
                <a:ext cx="606" cy="33922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>
                <a:stCxn id="4" idx="2"/>
              </p:cNvCxnSpPr>
              <p:nvPr/>
            </p:nvCxnSpPr>
            <p:spPr>
              <a:xfrm flipH="1">
                <a:off x="5004048" y="4171951"/>
                <a:ext cx="22552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>
                <a:stCxn id="4" idx="1"/>
              </p:cNvCxnSpPr>
              <p:nvPr/>
            </p:nvCxnSpPr>
            <p:spPr>
              <a:xfrm flipH="1" flipV="1">
                <a:off x="5229577" y="3474741"/>
                <a:ext cx="237648" cy="2042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Rectangle 42"/>
              <p:cNvSpPr/>
              <p:nvPr/>
            </p:nvSpPr>
            <p:spPr>
              <a:xfrm rot="2993212">
                <a:off x="4959261" y="4841397"/>
                <a:ext cx="315099" cy="259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cxnSp>
            <p:nvCxnSpPr>
              <p:cNvPr id="45" name="Straight Connector 44"/>
              <p:cNvCxnSpPr>
                <a:stCxn id="4" idx="3"/>
              </p:cNvCxnSpPr>
              <p:nvPr/>
            </p:nvCxnSpPr>
            <p:spPr>
              <a:xfrm flipH="1">
                <a:off x="5243969" y="4664952"/>
                <a:ext cx="223256" cy="2042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Arc 48"/>
            <p:cNvSpPr/>
            <p:nvPr/>
          </p:nvSpPr>
          <p:spPr>
            <a:xfrm rot="17375540">
              <a:off x="7025314" y="3761865"/>
              <a:ext cx="837531" cy="882600"/>
            </a:xfrm>
            <a:prstGeom prst="arc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xmlns="" val="380725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Elrendezés módja alapján – topológia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 fizikai összeköttetés módja szerint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Sín</a:t>
            </a:r>
          </a:p>
          <a:p>
            <a:pPr lvl="1"/>
            <a:r>
              <a:rPr lang="hu-HU" dirty="0" smtClean="0"/>
              <a:t>Gyűrű</a:t>
            </a:r>
          </a:p>
          <a:p>
            <a:pPr lvl="1"/>
            <a:r>
              <a:rPr lang="hu-HU" dirty="0" smtClean="0"/>
              <a:t>Csillag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Minden munkaállomás közvetlenül kapcsolódik</a:t>
            </a:r>
          </a:p>
          <a:p>
            <a:pPr marL="365760" lvl="1" indent="0">
              <a:buNone/>
            </a:pPr>
            <a:r>
              <a:rPr lang="hu-HU" dirty="0"/>
              <a:t>a</a:t>
            </a:r>
            <a:r>
              <a:rPr lang="hu-HU" dirty="0" smtClean="0"/>
              <a:t> szerverhez.</a:t>
            </a:r>
          </a:p>
          <a:p>
            <a:pPr marL="365760" lvl="1" indent="0">
              <a:buNone/>
            </a:pPr>
            <a:r>
              <a:rPr lang="hu-HU" dirty="0" smtClean="0"/>
              <a:t>Adott csomópont átviteli kábelének sérülése </a:t>
            </a:r>
          </a:p>
          <a:p>
            <a:pPr marL="365760" lvl="1" indent="0">
              <a:buNone/>
            </a:pPr>
            <a:r>
              <a:rPr lang="hu-HU" dirty="0" smtClean="0"/>
              <a:t>nem okoz gondot, de a központ sérülése vagy terheltsége igen.</a:t>
            </a:r>
          </a:p>
          <a:p>
            <a:pPr marL="365760" lvl="1" indent="0">
              <a:buNone/>
            </a:pPr>
            <a:r>
              <a:rPr lang="hu-HU" dirty="0" smtClean="0"/>
              <a:t>Változat: kiterjesztett csillag.</a:t>
            </a:r>
          </a:p>
          <a:p>
            <a:pPr lvl="1"/>
            <a:endParaRPr lang="hu-HU" dirty="0" smtClean="0"/>
          </a:p>
          <a:p>
            <a:pPr lvl="1"/>
            <a:r>
              <a:rPr lang="hu-HU" dirty="0" smtClean="0"/>
              <a:t>Fa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  <p:grpSp>
        <p:nvGrpSpPr>
          <p:cNvPr id="13" name="Group 12"/>
          <p:cNvGrpSpPr/>
          <p:nvPr/>
        </p:nvGrpSpPr>
        <p:grpSpPr>
          <a:xfrm>
            <a:off x="6675912" y="3023845"/>
            <a:ext cx="1601828" cy="1609107"/>
            <a:chOff x="6565702" y="3246872"/>
            <a:chExt cx="1601828" cy="1609107"/>
          </a:xfrm>
        </p:grpSpPr>
        <p:sp>
          <p:nvSpPr>
            <p:cNvPr id="17" name="Rectangle 16"/>
            <p:cNvSpPr/>
            <p:nvPr/>
          </p:nvSpPr>
          <p:spPr>
            <a:xfrm rot="18660732">
              <a:off x="7963337" y="4651500"/>
              <a:ext cx="232570" cy="1758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337744" y="3246872"/>
              <a:ext cx="213496" cy="1915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1" name="Rectangle 20"/>
            <p:cNvSpPr/>
            <p:nvPr/>
          </p:nvSpPr>
          <p:spPr>
            <a:xfrm rot="5400000">
              <a:off x="6537326" y="4064961"/>
              <a:ext cx="232570" cy="1758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2" name="Rectangle 21"/>
            <p:cNvSpPr/>
            <p:nvPr/>
          </p:nvSpPr>
          <p:spPr>
            <a:xfrm rot="13879398">
              <a:off x="7877548" y="3770048"/>
              <a:ext cx="232570" cy="1758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26" name="Straight Connector 25"/>
            <p:cNvCxnSpPr/>
            <p:nvPr/>
          </p:nvCxnSpPr>
          <p:spPr>
            <a:xfrm flipV="1">
              <a:off x="7620579" y="3863917"/>
              <a:ext cx="328045" cy="28128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5" idx="5"/>
            </p:cNvCxnSpPr>
            <p:nvPr/>
          </p:nvCxnSpPr>
          <p:spPr>
            <a:xfrm>
              <a:off x="7605072" y="4316993"/>
              <a:ext cx="388762" cy="3504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5" idx="0"/>
            </p:cNvCxnSpPr>
            <p:nvPr/>
          </p:nvCxnSpPr>
          <p:spPr>
            <a:xfrm flipH="1" flipV="1">
              <a:off x="7444492" y="3387895"/>
              <a:ext cx="7828" cy="6486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H="1" flipV="1">
              <a:off x="6741520" y="4152868"/>
              <a:ext cx="80972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>
              <a:off x="6979766" y="4357523"/>
              <a:ext cx="395489" cy="3504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7236296" y="4036583"/>
              <a:ext cx="432048" cy="3285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1" name="Rectangle 30"/>
            <p:cNvSpPr/>
            <p:nvPr/>
          </p:nvSpPr>
          <p:spPr>
            <a:xfrm rot="13879398">
              <a:off x="6863480" y="4651785"/>
              <a:ext cx="232570" cy="1758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xmlns="" val="388498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Elrendezés módja alapján – topológia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 fizikai összeköttetés módja szerint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Sín</a:t>
            </a:r>
          </a:p>
          <a:p>
            <a:pPr lvl="1"/>
            <a:r>
              <a:rPr lang="hu-HU" dirty="0" smtClean="0"/>
              <a:t>Gyűrű</a:t>
            </a:r>
          </a:p>
          <a:p>
            <a:pPr lvl="1"/>
            <a:r>
              <a:rPr lang="hu-HU" dirty="0" smtClean="0"/>
              <a:t>Csillag</a:t>
            </a:r>
          </a:p>
          <a:p>
            <a:pPr lvl="1"/>
            <a:r>
              <a:rPr lang="hu-HU" dirty="0" smtClean="0"/>
              <a:t>Fa</a:t>
            </a:r>
          </a:p>
          <a:p>
            <a:pPr lvl="1"/>
            <a:endParaRPr lang="hu-HU" dirty="0" smtClean="0"/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Egy útvonal vezet el minden levélelemhez.</a:t>
            </a:r>
          </a:p>
          <a:p>
            <a:pPr marL="365760" lvl="1" indent="0">
              <a:buNone/>
            </a:pPr>
            <a:r>
              <a:rPr lang="hu-HU" dirty="0" smtClean="0"/>
              <a:t>Adott ponton történő szakadás a teljes ág átviteli leállását jelenti.</a:t>
            </a:r>
          </a:p>
          <a:p>
            <a:pPr lvl="1"/>
            <a:endParaRPr lang="hu-HU" dirty="0"/>
          </a:p>
          <a:p>
            <a:pPr lvl="1"/>
            <a:endParaRPr lang="hu-HU" dirty="0" smtClean="0"/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  <p:grpSp>
        <p:nvGrpSpPr>
          <p:cNvPr id="56" name="Group 55"/>
          <p:cNvGrpSpPr/>
          <p:nvPr/>
        </p:nvGrpSpPr>
        <p:grpSpPr>
          <a:xfrm>
            <a:off x="5851983" y="3494402"/>
            <a:ext cx="2706053" cy="1582487"/>
            <a:chOff x="5851983" y="3494402"/>
            <a:chExt cx="2706053" cy="158248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6790518" y="3792823"/>
              <a:ext cx="213593" cy="16388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Group 54"/>
            <p:cNvGrpSpPr/>
            <p:nvPr/>
          </p:nvGrpSpPr>
          <p:grpSpPr>
            <a:xfrm>
              <a:off x="5851983" y="3494402"/>
              <a:ext cx="2706053" cy="1582487"/>
              <a:chOff x="5508104" y="3343781"/>
              <a:chExt cx="2706053" cy="1582487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6660232" y="3343781"/>
                <a:ext cx="360040" cy="30124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187008" y="3808911"/>
                <a:ext cx="360040" cy="30124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6117776" y="3808910"/>
                <a:ext cx="360040" cy="30124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5508104" y="4710244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919699" y="4707668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6302623" y="4708956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6898976" y="4705908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7259016" y="4705908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 dirty="0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7599040" y="4705908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7926125" y="4707668"/>
                <a:ext cx="288032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cxnSp>
            <p:nvCxnSpPr>
              <p:cNvPr id="12" name="Straight Connector 11"/>
              <p:cNvCxnSpPr/>
              <p:nvPr/>
            </p:nvCxnSpPr>
            <p:spPr>
              <a:xfrm>
                <a:off x="7020272" y="3645024"/>
                <a:ext cx="166736" cy="1638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19" idx="2"/>
                <a:endCxn id="6" idx="0"/>
              </p:cNvCxnSpPr>
              <p:nvPr/>
            </p:nvCxnSpPr>
            <p:spPr>
              <a:xfrm flipH="1">
                <a:off x="5652120" y="4110153"/>
                <a:ext cx="645676" cy="60009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>
                <a:endCxn id="24" idx="0"/>
              </p:cNvCxnSpPr>
              <p:nvPr/>
            </p:nvCxnSpPr>
            <p:spPr>
              <a:xfrm flipH="1">
                <a:off x="6063715" y="4110154"/>
                <a:ext cx="234081" cy="5975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>
                <a:endCxn id="25" idx="0"/>
              </p:cNvCxnSpPr>
              <p:nvPr/>
            </p:nvCxnSpPr>
            <p:spPr>
              <a:xfrm>
                <a:off x="6302623" y="4110154"/>
                <a:ext cx="144016" cy="59880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>
                <a:stCxn id="18" idx="2"/>
                <a:endCxn id="28" idx="0"/>
              </p:cNvCxnSpPr>
              <p:nvPr/>
            </p:nvCxnSpPr>
            <p:spPr>
              <a:xfrm flipH="1">
                <a:off x="7042992" y="4110154"/>
                <a:ext cx="324036" cy="59575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>
                <a:stCxn id="18" idx="2"/>
                <a:endCxn id="29" idx="0"/>
              </p:cNvCxnSpPr>
              <p:nvPr/>
            </p:nvCxnSpPr>
            <p:spPr>
              <a:xfrm>
                <a:off x="7367028" y="4110154"/>
                <a:ext cx="36004" cy="59575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>
                <a:stCxn id="18" idx="2"/>
                <a:endCxn id="32" idx="0"/>
              </p:cNvCxnSpPr>
              <p:nvPr/>
            </p:nvCxnSpPr>
            <p:spPr>
              <a:xfrm>
                <a:off x="7367028" y="4110154"/>
                <a:ext cx="376028" cy="59575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>
                <a:stCxn id="18" idx="2"/>
                <a:endCxn id="33" idx="0"/>
              </p:cNvCxnSpPr>
              <p:nvPr/>
            </p:nvCxnSpPr>
            <p:spPr>
              <a:xfrm>
                <a:off x="7367028" y="4110154"/>
                <a:ext cx="703113" cy="5975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338972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Hálózat használata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Méret alapján - topográfia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Elrendezés módja alapján - topológia</a:t>
            </a:r>
          </a:p>
          <a:p>
            <a:r>
              <a:rPr lang="hu-HU" dirty="0" smtClean="0"/>
              <a:t>Átviteli módszer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információátvitel típusa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Pont-pont kapcsolat (point to point / unicast)</a:t>
            </a:r>
          </a:p>
          <a:p>
            <a:pPr lvl="1"/>
            <a:r>
              <a:rPr lang="hu-HU" dirty="0" smtClean="0"/>
              <a:t>Többpontos kapcsolat v. üzenetszórás (multicast / broadcast)</a:t>
            </a:r>
          </a:p>
          <a:p>
            <a:pPr lvl="1"/>
            <a:endParaRPr lang="hu-HU" dirty="0" smtClean="0"/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Kapcsolási technika alapján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1477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Hálózat használata alapján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Méret alapján - topográfia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Elrendezés módja alapján - topológia</a:t>
            </a:r>
          </a:p>
          <a:p>
            <a:r>
              <a:rPr lang="hu-H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Átviteli módszer alapján</a:t>
            </a:r>
          </a:p>
          <a:p>
            <a:r>
              <a:rPr lang="hu-HU" dirty="0" smtClean="0"/>
              <a:t>Kapcsolási technika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adatútvonal típusa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Vonalkapcsolt</a:t>
            </a:r>
          </a:p>
          <a:p>
            <a:pPr lvl="1"/>
            <a:r>
              <a:rPr lang="hu-HU" dirty="0" smtClean="0"/>
              <a:t>Üzenetkapcsolt</a:t>
            </a:r>
          </a:p>
          <a:p>
            <a:pPr lvl="1"/>
            <a:r>
              <a:rPr lang="hu-HU" dirty="0" smtClean="0"/>
              <a:t>Csomagkapcsolt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32267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Kapcsolási technika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adatútvonal típusa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Vonalkapcsolt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/>
              <a:t>v</a:t>
            </a:r>
            <a:r>
              <a:rPr lang="hu-HU" dirty="0" smtClean="0"/>
              <a:t>onal kiépítése -&gt; kommunikáció -&gt; vonal bontása</a:t>
            </a:r>
          </a:p>
          <a:p>
            <a:pPr marL="365760" lvl="1" indent="0">
              <a:buNone/>
            </a:pPr>
            <a:r>
              <a:rPr lang="hu-HU" dirty="0" smtClean="0"/>
              <a:t>Az adatátvitel ideje alatt más nem használhatja a vonalat.</a:t>
            </a:r>
          </a:p>
          <a:p>
            <a:pPr marL="365760" lvl="1" indent="0">
              <a:buNone/>
            </a:pPr>
            <a:r>
              <a:rPr lang="hu-HU" dirty="0" smtClean="0"/>
              <a:t>Pont-pont kapcsolatnak minősül.</a:t>
            </a:r>
          </a:p>
          <a:p>
            <a:pPr marL="365760" lvl="1" indent="0">
              <a:buNone/>
            </a:pPr>
            <a:r>
              <a:rPr lang="hu-HU" dirty="0" smtClean="0"/>
              <a:t>Példa: telefonhálózat.</a:t>
            </a:r>
          </a:p>
          <a:p>
            <a:pPr lvl="1"/>
            <a:endParaRPr lang="hu-HU" dirty="0" smtClean="0"/>
          </a:p>
          <a:p>
            <a:pPr lvl="1"/>
            <a:r>
              <a:rPr lang="hu-HU" dirty="0" smtClean="0"/>
              <a:t>Üzenetkapcsolt</a:t>
            </a:r>
          </a:p>
          <a:p>
            <a:pPr lvl="1"/>
            <a:r>
              <a:rPr lang="hu-HU" dirty="0" smtClean="0"/>
              <a:t>Csomagkapcsolt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26007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smtClean="0"/>
              <a:t>Kapcsolási technika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adatútvonal típusa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Vonalkapcsolt</a:t>
            </a:r>
          </a:p>
          <a:p>
            <a:pPr lvl="1"/>
            <a:r>
              <a:rPr lang="hu-HU" dirty="0" smtClean="0"/>
              <a:t>Üzenetkapcsolt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Tárol és továbbít elve alapján működik.</a:t>
            </a:r>
          </a:p>
          <a:p>
            <a:pPr marL="365760" lvl="1" indent="0">
              <a:buNone/>
            </a:pPr>
            <a:r>
              <a:rPr lang="hu-HU" dirty="0" smtClean="0"/>
              <a:t>Nincs előre kiépített fizikai vonal.</a:t>
            </a:r>
          </a:p>
          <a:p>
            <a:pPr marL="365760" lvl="1" indent="0">
              <a:buNone/>
            </a:pPr>
            <a:r>
              <a:rPr lang="hu-HU" dirty="0" smtClean="0"/>
              <a:t>Korlátozott hosszúaágú üzenet.</a:t>
            </a:r>
          </a:p>
          <a:p>
            <a:pPr marL="365760" lvl="1" indent="0">
              <a:buNone/>
            </a:pPr>
            <a:r>
              <a:rPr lang="hu-HU" dirty="0" smtClean="0"/>
              <a:t>Kapcsolókon (köztes csomópontokon) keresztül vándorol az üzenet amíg a címzetthet nem ér.</a:t>
            </a:r>
          </a:p>
          <a:p>
            <a:pPr marL="365760" lvl="1" indent="0">
              <a:buNone/>
            </a:pPr>
            <a:r>
              <a:rPr lang="hu-HU" dirty="0" smtClean="0"/>
              <a:t>Késleltetést eredményez ha sok a csomópont, mely megvizsgálja és továbbítja az üzenetet.</a:t>
            </a:r>
          </a:p>
          <a:p>
            <a:pPr marL="365760" lvl="1" indent="0">
              <a:buNone/>
            </a:pPr>
            <a:r>
              <a:rPr lang="hu-HU" dirty="0" smtClean="0"/>
              <a:t>Addig várakozik a kapcsolón, amíg a következő címzési pont fel nem szabadul.</a:t>
            </a:r>
          </a:p>
          <a:p>
            <a:pPr lvl="1"/>
            <a:endParaRPr lang="hu-HU" dirty="0" smtClean="0"/>
          </a:p>
          <a:p>
            <a:pPr lvl="1"/>
            <a:r>
              <a:rPr lang="hu-HU" dirty="0" smtClean="0"/>
              <a:t>Csomagkapcsolt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52905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Kapcsolási technika alapján</a:t>
            </a:r>
          </a:p>
          <a:p>
            <a:endParaRPr lang="hu-HU" dirty="0"/>
          </a:p>
          <a:p>
            <a:pPr marL="45720" indent="0">
              <a:buNone/>
            </a:pPr>
            <a:r>
              <a:rPr lang="hu-HU" dirty="0" smtClean="0"/>
              <a:t>Csoportosítás az adatútvonal típusa alapján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Vonalkapcsolt</a:t>
            </a:r>
          </a:p>
          <a:p>
            <a:pPr lvl="1"/>
            <a:r>
              <a:rPr lang="hu-HU" dirty="0" smtClean="0"/>
              <a:t>Üzenetkapcsolt</a:t>
            </a:r>
          </a:p>
          <a:p>
            <a:pPr lvl="1"/>
            <a:r>
              <a:rPr lang="hu-HU" dirty="0" smtClean="0"/>
              <a:t>Csomagkapcsolt</a:t>
            </a:r>
          </a:p>
          <a:p>
            <a:pPr lvl="1"/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Tetszőleges hosszúságú üzenet maximalizát hosszúságú csomagokra bontva.</a:t>
            </a:r>
          </a:p>
          <a:p>
            <a:pPr marL="365760" lvl="1" indent="0">
              <a:buNone/>
            </a:pPr>
            <a:r>
              <a:rPr lang="hu-HU" dirty="0" smtClean="0"/>
              <a:t>A forrásállomás tördeli az üzenetet.</a:t>
            </a:r>
          </a:p>
          <a:p>
            <a:pPr marL="365760" lvl="1" indent="0">
              <a:buNone/>
            </a:pPr>
            <a:r>
              <a:rPr lang="hu-HU" dirty="0" smtClean="0"/>
              <a:t>A csomagok külön továbbítódnak és csak a célállomáson állnak újra össze.</a:t>
            </a:r>
          </a:p>
          <a:p>
            <a:pPr marL="365760" lvl="1" indent="0">
              <a:buNone/>
            </a:pPr>
            <a:r>
              <a:rPr lang="hu-HU" dirty="0" smtClean="0"/>
              <a:t>Egyidejűleg több üzenet továbbítható az átviteli vonalakon (multiplex).</a:t>
            </a:r>
          </a:p>
          <a:p>
            <a:pPr marL="365760" lvl="1" indent="0">
              <a:buNone/>
            </a:pPr>
            <a:r>
              <a:rPr lang="hu-HU" dirty="0" smtClean="0"/>
              <a:t>Gyorsabb és gazdaságosabb, mint az üzenetkapcsolt.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Csoportosítása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2604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Számítgógép</a:t>
            </a:r>
          </a:p>
          <a:p>
            <a:pPr lvl="1"/>
            <a:r>
              <a:rPr lang="hu-HU" dirty="0" smtClean="0"/>
              <a:t>Szerver</a:t>
            </a:r>
          </a:p>
          <a:p>
            <a:pPr lvl="1"/>
            <a:r>
              <a:rPr lang="hu-HU" dirty="0" smtClean="0"/>
              <a:t>Munkaállomás (kliens)</a:t>
            </a:r>
          </a:p>
          <a:p>
            <a:r>
              <a:rPr lang="hu-HU" dirty="0" smtClean="0"/>
              <a:t>Perifériás elem</a:t>
            </a:r>
          </a:p>
          <a:p>
            <a:pPr lvl="1"/>
            <a:r>
              <a:rPr lang="hu-HU" dirty="0" smtClean="0"/>
              <a:t>Nyomtató</a:t>
            </a:r>
          </a:p>
          <a:p>
            <a:pPr lvl="1"/>
            <a:r>
              <a:rPr lang="hu-HU" dirty="0" smtClean="0"/>
              <a:t>Szkenner</a:t>
            </a:r>
          </a:p>
          <a:p>
            <a:pPr lvl="1"/>
            <a:r>
              <a:rPr lang="hu-HU" dirty="0" smtClean="0"/>
              <a:t>...</a:t>
            </a:r>
          </a:p>
          <a:p>
            <a:r>
              <a:rPr lang="hu-HU" dirty="0" smtClean="0"/>
              <a:t>Hálózati kapcsolóelem</a:t>
            </a:r>
          </a:p>
          <a:p>
            <a:pPr lvl="1"/>
            <a:r>
              <a:rPr lang="hu-HU" dirty="0" smtClean="0"/>
              <a:t>Repeater (jelismétlő)</a:t>
            </a:r>
          </a:p>
          <a:p>
            <a:pPr lvl="1"/>
            <a:r>
              <a:rPr lang="hu-HU" dirty="0" smtClean="0"/>
              <a:t>Hub (elosztó)</a:t>
            </a:r>
          </a:p>
          <a:p>
            <a:pPr lvl="1"/>
            <a:r>
              <a:rPr lang="hu-HU" dirty="0" smtClean="0"/>
              <a:t>Bridge (híd)</a:t>
            </a:r>
          </a:p>
          <a:p>
            <a:pPr lvl="1"/>
            <a:r>
              <a:rPr lang="hu-HU" dirty="0"/>
              <a:t>Switch (kapcsoló)</a:t>
            </a:r>
            <a:endParaRPr lang="hu-HU" dirty="0" smtClean="0"/>
          </a:p>
          <a:p>
            <a:pPr lvl="1"/>
            <a:r>
              <a:rPr lang="hu-HU" dirty="0" smtClean="0"/>
              <a:t>Router (forgalomirányító)</a:t>
            </a:r>
          </a:p>
          <a:p>
            <a:pPr lvl="1"/>
            <a:r>
              <a:rPr lang="hu-HU" dirty="0" smtClean="0"/>
              <a:t>Gateway (átjáró)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HálózAtok elemei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4931224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Vezetékes átviteli közeg (Kábelek)</a:t>
            </a:r>
          </a:p>
          <a:p>
            <a:pPr lvl="1"/>
            <a:r>
              <a:rPr lang="hu-HU" dirty="0"/>
              <a:t>Koaxiális</a:t>
            </a:r>
          </a:p>
          <a:p>
            <a:pPr lvl="1"/>
            <a:r>
              <a:rPr lang="hu-HU" dirty="0"/>
              <a:t>Csavart érpár</a:t>
            </a:r>
          </a:p>
          <a:p>
            <a:pPr lvl="1"/>
            <a:r>
              <a:rPr lang="hu-HU" dirty="0"/>
              <a:t>Üvegszálas</a:t>
            </a:r>
          </a:p>
          <a:p>
            <a:r>
              <a:rPr lang="hu-HU" dirty="0"/>
              <a:t>Vezeték nélküli átviteli közeg</a:t>
            </a:r>
          </a:p>
          <a:p>
            <a:pPr lvl="1"/>
            <a:r>
              <a:rPr lang="hu-HU" dirty="0"/>
              <a:t>Infravörös</a:t>
            </a:r>
          </a:p>
          <a:p>
            <a:pPr lvl="1"/>
            <a:r>
              <a:rPr lang="hu-HU" dirty="0"/>
              <a:t>Rádiófrekvenciás</a:t>
            </a:r>
          </a:p>
          <a:p>
            <a:pPr lvl="1"/>
            <a:r>
              <a:rPr lang="hu-HU" dirty="0" smtClean="0"/>
              <a:t>Mikrohullámú</a:t>
            </a:r>
            <a:endParaRPr lang="hu-HU" dirty="0"/>
          </a:p>
          <a:p>
            <a:r>
              <a:rPr lang="hu-HU" dirty="0"/>
              <a:t>Szoftverek</a:t>
            </a:r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HálózAtok elemei</a:t>
            </a:r>
          </a:p>
        </p:txBody>
      </p:sp>
    </p:spTree>
    <p:extLst>
      <p:ext uri="{BB962C8B-B14F-4D97-AF65-F5344CB8AC3E}">
        <p14:creationId xmlns:p14="http://schemas.microsoft.com/office/powerpoint/2010/main" xmlns="" val="973925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internet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20349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1957. október</a:t>
            </a:r>
          </a:p>
          <a:p>
            <a:pPr lvl="1"/>
            <a:r>
              <a:rPr lang="hu-HU" dirty="0" smtClean="0"/>
              <a:t>Szovjetúnió- Szputnyik fellövése</a:t>
            </a:r>
          </a:p>
          <a:p>
            <a:pPr lvl="1"/>
            <a:r>
              <a:rPr lang="hu-HU" dirty="0" smtClean="0"/>
              <a:t>Amerikai Védelmi Minisztérium – Advanced Research Projects Agency (ARPA)</a:t>
            </a:r>
          </a:p>
          <a:p>
            <a:r>
              <a:rPr lang="hu-HU" dirty="0" smtClean="0"/>
              <a:t>1960.</a:t>
            </a:r>
          </a:p>
          <a:p>
            <a:pPr lvl="1"/>
            <a:r>
              <a:rPr lang="hu-HU" dirty="0"/>
              <a:t>Jospeh </a:t>
            </a:r>
            <a:r>
              <a:rPr lang="hu-HU" dirty="0" smtClean="0"/>
              <a:t>Licklider: Ember-számítógép szimbiózis</a:t>
            </a:r>
            <a:br>
              <a:rPr lang="hu-HU" dirty="0" smtClean="0"/>
            </a:br>
            <a:r>
              <a:rPr lang="hu-HU" dirty="0" smtClean="0"/>
              <a:t>Központi adattárolás és adatelérés ötlete</a:t>
            </a:r>
          </a:p>
          <a:p>
            <a:r>
              <a:rPr lang="hu-HU" dirty="0" smtClean="0"/>
              <a:t>1967. október</a:t>
            </a:r>
          </a:p>
          <a:p>
            <a:pPr lvl="1"/>
            <a:r>
              <a:rPr lang="hu-HU" dirty="0" smtClean="0"/>
              <a:t>ARPANet tervezetének bemutatása</a:t>
            </a:r>
            <a:br>
              <a:rPr lang="hu-HU" dirty="0" smtClean="0"/>
            </a:br>
            <a:r>
              <a:rPr lang="hu-HU" dirty="0" smtClean="0"/>
              <a:t>csomagkapcsolt hálózat ötlete</a:t>
            </a:r>
          </a:p>
          <a:p>
            <a:r>
              <a:rPr lang="hu-HU" dirty="0" smtClean="0"/>
              <a:t>1969. december</a:t>
            </a:r>
          </a:p>
          <a:p>
            <a:pPr lvl="1"/>
            <a:r>
              <a:rPr lang="hu-HU" dirty="0" smtClean="0"/>
              <a:t>ARPANET megvalósítása 4 csomóponttal</a:t>
            </a:r>
          </a:p>
          <a:p>
            <a:pPr lvl="2"/>
            <a:r>
              <a:rPr lang="hu-HU" dirty="0" smtClean="0"/>
              <a:t>UCLA </a:t>
            </a:r>
            <a:r>
              <a:rPr lang="hu-HU" dirty="0"/>
              <a:t>(University of California at Los </a:t>
            </a:r>
            <a:r>
              <a:rPr lang="hu-HU" dirty="0" smtClean="0"/>
              <a:t>Angeles)</a:t>
            </a:r>
          </a:p>
          <a:p>
            <a:pPr lvl="2"/>
            <a:r>
              <a:rPr lang="hu-HU" dirty="0" smtClean="0"/>
              <a:t>SRI </a:t>
            </a:r>
            <a:r>
              <a:rPr lang="hu-HU" dirty="0"/>
              <a:t>(Stanford Research </a:t>
            </a:r>
            <a:r>
              <a:rPr lang="hu-HU" dirty="0" smtClean="0"/>
              <a:t>Institute)</a:t>
            </a:r>
          </a:p>
          <a:p>
            <a:pPr lvl="2"/>
            <a:r>
              <a:rPr lang="hu-HU" dirty="0" smtClean="0"/>
              <a:t>UCSB </a:t>
            </a:r>
            <a:r>
              <a:rPr lang="hu-HU" dirty="0"/>
              <a:t>(University of California at Santa </a:t>
            </a:r>
            <a:r>
              <a:rPr lang="hu-HU" dirty="0" smtClean="0"/>
              <a:t>Barbara)</a:t>
            </a:r>
          </a:p>
          <a:p>
            <a:pPr lvl="2"/>
            <a:r>
              <a:rPr lang="hu-HU" dirty="0" smtClean="0"/>
              <a:t>University </a:t>
            </a:r>
            <a:r>
              <a:rPr lang="hu-HU" dirty="0"/>
              <a:t>of </a:t>
            </a:r>
            <a:r>
              <a:rPr lang="hu-HU" dirty="0" smtClean="0"/>
              <a:t>Utah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internet kialakulásának története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1335807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1971.</a:t>
            </a:r>
          </a:p>
          <a:p>
            <a:pPr lvl="1"/>
            <a:r>
              <a:rPr lang="hu-HU" dirty="0" smtClean="0"/>
              <a:t>Oktatási és kutatási intézmények kapcsolódása az ARPANet-hez</a:t>
            </a:r>
          </a:p>
          <a:p>
            <a:r>
              <a:rPr lang="hu-HU" dirty="0" smtClean="0"/>
              <a:t>1973.</a:t>
            </a:r>
          </a:p>
          <a:p>
            <a:pPr lvl="1"/>
            <a:r>
              <a:rPr lang="hu-HU" dirty="0" smtClean="0"/>
              <a:t>Nemzetközi kapcsolatok</a:t>
            </a:r>
            <a:br>
              <a:rPr lang="hu-HU" dirty="0" smtClean="0"/>
            </a:br>
            <a:r>
              <a:rPr lang="hu-HU" dirty="0" smtClean="0"/>
              <a:t>Anglia, Norvégia</a:t>
            </a:r>
          </a:p>
          <a:p>
            <a:r>
              <a:rPr lang="hu-HU" dirty="0" smtClean="0"/>
              <a:t>1980-as évek</a:t>
            </a:r>
          </a:p>
          <a:p>
            <a:pPr lvl="1"/>
            <a:r>
              <a:rPr lang="hu-HU" dirty="0" smtClean="0"/>
              <a:t>ARPANet egyéb hálózatokkal történő összekapcsolása</a:t>
            </a:r>
            <a:br>
              <a:rPr lang="hu-HU" dirty="0" smtClean="0"/>
            </a:br>
            <a:r>
              <a:rPr lang="hu-HU" dirty="0" smtClean="0"/>
              <a:t>Pl.: MILNET; NFSNET, BITNET, ...</a:t>
            </a:r>
            <a:endParaRPr lang="hu-HU" dirty="0"/>
          </a:p>
          <a:p>
            <a:r>
              <a:rPr lang="hu-HU" dirty="0"/>
              <a:t>Internet </a:t>
            </a:r>
            <a:r>
              <a:rPr lang="hu-HU" dirty="0" smtClean="0"/>
              <a:t>kialakulása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internet kialakulásának története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637051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Különböző hálózatok -&gt; különböző protokollok</a:t>
            </a:r>
          </a:p>
          <a:p>
            <a:r>
              <a:rPr lang="hu-HU" dirty="0"/>
              <a:t>Robert </a:t>
            </a:r>
            <a:r>
              <a:rPr lang="hu-HU" dirty="0" smtClean="0"/>
              <a:t>Kahn (ARPA)</a:t>
            </a:r>
          </a:p>
          <a:p>
            <a:r>
              <a:rPr lang="hu-HU" dirty="0"/>
              <a:t>Vinton Cerf </a:t>
            </a:r>
            <a:r>
              <a:rPr lang="hu-HU" dirty="0" smtClean="0"/>
              <a:t>(Stanford University)</a:t>
            </a:r>
          </a:p>
          <a:p>
            <a:r>
              <a:rPr lang="hu-HU" dirty="0" smtClean="0"/>
              <a:t>1974</a:t>
            </a:r>
          </a:p>
          <a:p>
            <a:pPr lvl="1"/>
            <a:r>
              <a:rPr lang="hu-HU" dirty="0" smtClean="0"/>
              <a:t>Internet Transmission Control Program</a:t>
            </a:r>
          </a:p>
          <a:p>
            <a:r>
              <a:rPr lang="hu-HU" dirty="0" smtClean="0"/>
              <a:t>ARPANet támogatja</a:t>
            </a:r>
          </a:p>
          <a:p>
            <a:r>
              <a:rPr lang="hu-HU" dirty="0" smtClean="0"/>
              <a:t>1977</a:t>
            </a:r>
          </a:p>
          <a:p>
            <a:pPr lvl="1"/>
            <a:r>
              <a:rPr lang="hu-HU" dirty="0" smtClean="0"/>
              <a:t>3 különböző hálózat sikeres összekapcsolása</a:t>
            </a:r>
          </a:p>
          <a:p>
            <a:r>
              <a:rPr lang="hu-HU" dirty="0" smtClean="0"/>
              <a:t>1981</a:t>
            </a:r>
          </a:p>
          <a:p>
            <a:pPr lvl="1"/>
            <a:r>
              <a:rPr lang="hu-HU" dirty="0" smtClean="0"/>
              <a:t>Specifikáció elkészül: TCP/IP</a:t>
            </a:r>
          </a:p>
          <a:p>
            <a:r>
              <a:rPr lang="hu-HU" dirty="0" smtClean="0"/>
              <a:t>1982</a:t>
            </a:r>
          </a:p>
          <a:p>
            <a:pPr lvl="1"/>
            <a:r>
              <a:rPr lang="hu-HU" dirty="0" smtClean="0"/>
              <a:t>Amerikán kívüli kapcsolatok is ezt a protokollt használják.</a:t>
            </a:r>
          </a:p>
          <a:p>
            <a:r>
              <a:rPr lang="hu-HU" dirty="0" smtClean="0"/>
              <a:t>Internet megszületése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internet kialakulásának története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626281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Hálózaton belül azonosítani kell a számítógépeket</a:t>
            </a:r>
            <a:r>
              <a:rPr lang="hu-HU" dirty="0" smtClean="0"/>
              <a:t>.</a:t>
            </a:r>
          </a:p>
          <a:p>
            <a:r>
              <a:rPr lang="hu-HU" dirty="0" smtClean="0"/>
              <a:t>TCP/IP</a:t>
            </a:r>
          </a:p>
          <a:p>
            <a:pPr lvl="1"/>
            <a:r>
              <a:rPr lang="hu-HU" dirty="0" smtClean="0"/>
              <a:t>TCP – Szállítás</a:t>
            </a:r>
          </a:p>
          <a:p>
            <a:pPr lvl="1"/>
            <a:r>
              <a:rPr lang="hu-HU" dirty="0" smtClean="0"/>
              <a:t>IP – Azonosítás</a:t>
            </a:r>
          </a:p>
          <a:p>
            <a:r>
              <a:rPr lang="hu-HU" dirty="0" smtClean="0"/>
              <a:t>IP cím</a:t>
            </a:r>
          </a:p>
          <a:p>
            <a:r>
              <a:rPr lang="hu-HU" dirty="0" smtClean="0"/>
              <a:t>Hierarchikus kialakítás</a:t>
            </a:r>
          </a:p>
          <a:p>
            <a:pPr lvl="1"/>
            <a:r>
              <a:rPr lang="hu-HU" dirty="0" smtClean="0"/>
              <a:t>Hálózatok</a:t>
            </a:r>
          </a:p>
          <a:p>
            <a:pPr lvl="1"/>
            <a:r>
              <a:rPr lang="hu-HU" dirty="0" smtClean="0"/>
              <a:t>Hosztok</a:t>
            </a:r>
            <a:endParaRPr lang="hu-HU" dirty="0"/>
          </a:p>
          <a:p>
            <a:r>
              <a:rPr lang="hu-HU" dirty="0" smtClean="0"/>
              <a:t>32 bites szám</a:t>
            </a:r>
          </a:p>
          <a:p>
            <a:r>
              <a:rPr lang="hu-HU" dirty="0" smtClean="0"/>
              <a:t>Pontozott decimális megjelenítés</a:t>
            </a:r>
          </a:p>
          <a:p>
            <a:pPr lvl="1"/>
            <a:r>
              <a:rPr lang="hu-HU" dirty="0" smtClean="0"/>
              <a:t>8 bites egységekre bontva</a:t>
            </a:r>
          </a:p>
          <a:p>
            <a:pPr lvl="1"/>
            <a:r>
              <a:rPr lang="hu-HU" dirty="0" smtClean="0"/>
              <a:t>4 db szám 0 és 255 között</a:t>
            </a:r>
          </a:p>
          <a:p>
            <a:r>
              <a:rPr lang="hu-HU" dirty="0"/>
              <a:t>Példa: </a:t>
            </a:r>
            <a:r>
              <a:rPr lang="hu-HU" dirty="0" smtClean="0"/>
              <a:t>193.6.129.80</a:t>
            </a:r>
          </a:p>
          <a:p>
            <a:r>
              <a:rPr lang="hu-HU" dirty="0"/>
              <a:t>INTERNIC (Internet Network Information Center)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Címzési rendszer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256511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Két részből áll</a:t>
            </a:r>
          </a:p>
          <a:p>
            <a:pPr lvl="1"/>
            <a:r>
              <a:rPr lang="hu-HU" dirty="0" smtClean="0"/>
              <a:t>Hálózat azonosítója</a:t>
            </a:r>
          </a:p>
          <a:p>
            <a:pPr lvl="1"/>
            <a:r>
              <a:rPr lang="hu-HU" dirty="0" smtClean="0"/>
              <a:t>Csompópont azonosítója</a:t>
            </a:r>
            <a:endParaRPr lang="hu-HU" dirty="0"/>
          </a:p>
          <a:p>
            <a:r>
              <a:rPr lang="hu-HU" dirty="0" smtClean="0"/>
              <a:t>Hány bit szolgál egy-egy rész azonosítására</a:t>
            </a:r>
          </a:p>
          <a:p>
            <a:r>
              <a:rPr lang="hu-HU" dirty="0" smtClean="0"/>
              <a:t>Osztályok</a:t>
            </a:r>
          </a:p>
          <a:p>
            <a:pPr lvl="1"/>
            <a:r>
              <a:rPr lang="hu-HU" dirty="0" smtClean="0"/>
              <a:t>A: 1 bájt hálózat – 3 bájt hoszt</a:t>
            </a:r>
            <a:endParaRPr lang="hu-HU" dirty="0"/>
          </a:p>
          <a:p>
            <a:pPr lvl="1"/>
            <a:r>
              <a:rPr lang="hu-HU" dirty="0" smtClean="0"/>
              <a:t>1.0.0.0 – 127.0.0.0</a:t>
            </a:r>
          </a:p>
          <a:p>
            <a:pPr lvl="1"/>
            <a:r>
              <a:rPr lang="hu-HU" dirty="0" smtClean="0"/>
              <a:t>125 hálózat</a:t>
            </a:r>
          </a:p>
          <a:p>
            <a:pPr lvl="1"/>
            <a:r>
              <a:rPr lang="hu-HU" dirty="0" smtClean="0"/>
              <a:t>~16 millió hoszt (2</a:t>
            </a:r>
            <a:r>
              <a:rPr lang="hu-HU" baseline="30000" dirty="0" smtClean="0"/>
              <a:t>32</a:t>
            </a:r>
            <a:r>
              <a:rPr lang="hu-HU" dirty="0" smtClean="0"/>
              <a:t>-2)</a:t>
            </a:r>
          </a:p>
          <a:p>
            <a:pPr lvl="1"/>
            <a:r>
              <a:rPr lang="hu-HU" dirty="0" smtClean="0"/>
              <a:t>Fenntartott címek:</a:t>
            </a:r>
          </a:p>
          <a:p>
            <a:pPr lvl="2"/>
            <a:r>
              <a:rPr lang="hu-HU" dirty="0" smtClean="0"/>
              <a:t>Hálózatként:</a:t>
            </a:r>
          </a:p>
          <a:p>
            <a:pPr lvl="3"/>
            <a:r>
              <a:rPr lang="hu-HU" dirty="0" smtClean="0"/>
              <a:t>10.0.0.0 – belső hálózat (Intranet)</a:t>
            </a:r>
          </a:p>
          <a:p>
            <a:pPr lvl="3"/>
            <a:r>
              <a:rPr lang="hu-HU" dirty="0" smtClean="0"/>
              <a:t>127.0.0.0 – belső hálózat tesztelésére (loopback)</a:t>
            </a:r>
          </a:p>
          <a:p>
            <a:pPr lvl="2"/>
            <a:r>
              <a:rPr lang="hu-HU" dirty="0" smtClean="0"/>
              <a:t>Hosztként</a:t>
            </a:r>
          </a:p>
          <a:p>
            <a:pPr lvl="3"/>
            <a:r>
              <a:rPr lang="hu-HU" dirty="0" smtClean="0"/>
              <a:t>X.0.0.0 – a hálózat címe</a:t>
            </a:r>
          </a:p>
          <a:p>
            <a:pPr lvl="3"/>
            <a:r>
              <a:rPr lang="hu-HU" dirty="0" smtClean="0"/>
              <a:t>X.255.255.255 – broadcast cím</a:t>
            </a:r>
          </a:p>
          <a:p>
            <a:pPr lvl="1"/>
            <a:endParaRPr lang="hu-HU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7343870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Két részből áll</a:t>
            </a:r>
          </a:p>
          <a:p>
            <a:pPr lvl="1"/>
            <a:r>
              <a:rPr lang="hu-HU" dirty="0" smtClean="0"/>
              <a:t>Hálózat azonosítója</a:t>
            </a:r>
          </a:p>
          <a:p>
            <a:pPr lvl="1"/>
            <a:r>
              <a:rPr lang="hu-HU" dirty="0" smtClean="0"/>
              <a:t>Csompópont azonosítója</a:t>
            </a:r>
            <a:endParaRPr lang="hu-HU" dirty="0"/>
          </a:p>
          <a:p>
            <a:r>
              <a:rPr lang="hu-HU" dirty="0" smtClean="0"/>
              <a:t>Hány bit szolgál egy-egy rész azonosítására</a:t>
            </a:r>
          </a:p>
          <a:p>
            <a:r>
              <a:rPr lang="hu-HU" dirty="0" smtClean="0"/>
              <a:t>Osztályok</a:t>
            </a:r>
          </a:p>
          <a:p>
            <a:pPr lvl="1"/>
            <a:r>
              <a:rPr lang="hu-HU" dirty="0"/>
              <a:t>B</a:t>
            </a:r>
            <a:r>
              <a:rPr lang="hu-HU" dirty="0" smtClean="0"/>
              <a:t>: </a:t>
            </a:r>
            <a:r>
              <a:rPr lang="hu-HU" dirty="0"/>
              <a:t>2</a:t>
            </a:r>
            <a:r>
              <a:rPr lang="hu-HU" dirty="0" smtClean="0"/>
              <a:t> bájt hálózat – 2 bájt hoszt</a:t>
            </a:r>
            <a:endParaRPr lang="hu-HU" dirty="0"/>
          </a:p>
          <a:p>
            <a:pPr lvl="1"/>
            <a:r>
              <a:rPr lang="hu-HU" dirty="0" smtClean="0"/>
              <a:t>128.0.0.0 – 191.255.0.0</a:t>
            </a:r>
          </a:p>
          <a:p>
            <a:pPr lvl="1"/>
            <a:r>
              <a:rPr lang="hu-HU" dirty="0" smtClean="0"/>
              <a:t>16368 hálózat</a:t>
            </a:r>
          </a:p>
          <a:p>
            <a:pPr lvl="1"/>
            <a:r>
              <a:rPr lang="hu-HU" dirty="0" smtClean="0"/>
              <a:t>65534 hoszt (2</a:t>
            </a:r>
            <a:r>
              <a:rPr lang="hu-HU" baseline="30000" dirty="0" smtClean="0"/>
              <a:t>16</a:t>
            </a:r>
            <a:r>
              <a:rPr lang="hu-HU" dirty="0" smtClean="0"/>
              <a:t>-2)</a:t>
            </a:r>
          </a:p>
          <a:p>
            <a:pPr lvl="1"/>
            <a:r>
              <a:rPr lang="hu-HU" dirty="0" smtClean="0"/>
              <a:t>Fenntartott címek:</a:t>
            </a:r>
          </a:p>
          <a:p>
            <a:pPr lvl="2"/>
            <a:r>
              <a:rPr lang="hu-HU" dirty="0" smtClean="0"/>
              <a:t>Hálózatként:</a:t>
            </a:r>
          </a:p>
          <a:p>
            <a:pPr lvl="3"/>
            <a:r>
              <a:rPr lang="hu-HU" dirty="0" smtClean="0"/>
              <a:t>172.16.0.0  - 172.31.0.0– belső hálózat (Intranet)</a:t>
            </a:r>
          </a:p>
          <a:p>
            <a:pPr lvl="2"/>
            <a:r>
              <a:rPr lang="hu-HU" dirty="0" smtClean="0"/>
              <a:t>Hosztként</a:t>
            </a:r>
          </a:p>
          <a:p>
            <a:pPr lvl="3"/>
            <a:r>
              <a:rPr lang="hu-HU" dirty="0" smtClean="0"/>
              <a:t>x.y.0.0 – a hálózat címe</a:t>
            </a:r>
          </a:p>
          <a:p>
            <a:pPr lvl="3"/>
            <a:r>
              <a:rPr lang="hu-HU" dirty="0"/>
              <a:t>x</a:t>
            </a:r>
            <a:r>
              <a:rPr lang="hu-HU" dirty="0" smtClean="0"/>
              <a:t>.y.255.255 – broadcast cím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5365824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Két részből áll</a:t>
            </a:r>
          </a:p>
          <a:p>
            <a:pPr lvl="1"/>
            <a:r>
              <a:rPr lang="hu-HU" dirty="0" smtClean="0"/>
              <a:t>Hálózat azonosítója</a:t>
            </a:r>
          </a:p>
          <a:p>
            <a:pPr lvl="1"/>
            <a:r>
              <a:rPr lang="hu-HU" dirty="0" smtClean="0"/>
              <a:t>Csompópont azonosítója</a:t>
            </a:r>
            <a:endParaRPr lang="hu-HU" dirty="0"/>
          </a:p>
          <a:p>
            <a:r>
              <a:rPr lang="hu-HU" dirty="0" smtClean="0"/>
              <a:t>Hány bit szolgál egy-egy rész azonosítására</a:t>
            </a:r>
          </a:p>
          <a:p>
            <a:r>
              <a:rPr lang="hu-HU" dirty="0" smtClean="0"/>
              <a:t>Osztályok</a:t>
            </a:r>
          </a:p>
          <a:p>
            <a:pPr lvl="1"/>
            <a:r>
              <a:rPr lang="hu-HU" dirty="0" smtClean="0"/>
              <a:t>C: 3 bájt hálózat – 1 bájt hoszt</a:t>
            </a:r>
            <a:endParaRPr lang="hu-HU" dirty="0"/>
          </a:p>
          <a:p>
            <a:pPr lvl="1"/>
            <a:r>
              <a:rPr lang="hu-HU" dirty="0" smtClean="0"/>
              <a:t>192.0.0.0 – 223.255.255.0</a:t>
            </a:r>
          </a:p>
          <a:p>
            <a:pPr lvl="1"/>
            <a:r>
              <a:rPr lang="hu-HU" dirty="0" smtClean="0"/>
              <a:t>~2 millió hálózat</a:t>
            </a:r>
          </a:p>
          <a:p>
            <a:pPr lvl="1"/>
            <a:r>
              <a:rPr lang="hu-HU" dirty="0"/>
              <a:t>2</a:t>
            </a:r>
            <a:r>
              <a:rPr lang="hu-HU" dirty="0" smtClean="0"/>
              <a:t>54 hoszt (2</a:t>
            </a:r>
            <a:r>
              <a:rPr lang="hu-HU" baseline="30000" dirty="0"/>
              <a:t>8</a:t>
            </a:r>
            <a:r>
              <a:rPr lang="hu-HU" dirty="0" smtClean="0"/>
              <a:t>-2)</a:t>
            </a:r>
          </a:p>
          <a:p>
            <a:pPr lvl="1"/>
            <a:r>
              <a:rPr lang="hu-HU" dirty="0" smtClean="0"/>
              <a:t>Fenntartott címek:</a:t>
            </a:r>
          </a:p>
          <a:p>
            <a:pPr lvl="2"/>
            <a:r>
              <a:rPr lang="hu-HU" dirty="0" smtClean="0"/>
              <a:t>Hálózatként:</a:t>
            </a:r>
          </a:p>
          <a:p>
            <a:pPr lvl="3"/>
            <a:r>
              <a:rPr lang="hu-HU" dirty="0" smtClean="0"/>
              <a:t>192.168.1.0  - 192.168.255.0– belső hálózat (Intranet)</a:t>
            </a:r>
          </a:p>
          <a:p>
            <a:pPr lvl="2"/>
            <a:r>
              <a:rPr lang="hu-HU" dirty="0" smtClean="0"/>
              <a:t>Hosztként</a:t>
            </a:r>
          </a:p>
          <a:p>
            <a:pPr lvl="3"/>
            <a:r>
              <a:rPr lang="hu-HU" dirty="0" smtClean="0"/>
              <a:t>x.y.z.0 – a hálózat címe</a:t>
            </a:r>
          </a:p>
          <a:p>
            <a:pPr lvl="3"/>
            <a:r>
              <a:rPr lang="hu-HU" dirty="0" smtClean="0"/>
              <a:t>x.y.z.255 – broadcast cím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4929656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Két részből áll</a:t>
            </a:r>
          </a:p>
          <a:p>
            <a:pPr lvl="1"/>
            <a:r>
              <a:rPr lang="hu-HU" dirty="0" smtClean="0"/>
              <a:t>Hálózat azonosítója</a:t>
            </a:r>
          </a:p>
          <a:p>
            <a:pPr lvl="1"/>
            <a:r>
              <a:rPr lang="hu-HU" dirty="0" smtClean="0"/>
              <a:t>Csompópont azonosítója</a:t>
            </a:r>
            <a:endParaRPr lang="hu-HU" dirty="0"/>
          </a:p>
          <a:p>
            <a:r>
              <a:rPr lang="hu-HU" dirty="0" smtClean="0"/>
              <a:t>Hány bit szolgál egy-egy rész azonosítására</a:t>
            </a:r>
          </a:p>
          <a:p>
            <a:r>
              <a:rPr lang="hu-HU" dirty="0" smtClean="0"/>
              <a:t>Osztályok</a:t>
            </a:r>
          </a:p>
          <a:p>
            <a:pPr lvl="1"/>
            <a:r>
              <a:rPr lang="hu-HU" dirty="0"/>
              <a:t>D</a:t>
            </a:r>
            <a:r>
              <a:rPr lang="hu-HU" dirty="0" smtClean="0"/>
              <a:t>: multicasting eljárás céljára fenntartott</a:t>
            </a:r>
            <a:endParaRPr lang="hu-HU" dirty="0"/>
          </a:p>
          <a:p>
            <a:pPr lvl="1"/>
            <a:r>
              <a:rPr lang="hu-HU" dirty="0" smtClean="0"/>
              <a:t>224.0.0.0 – 239.0.0.0</a:t>
            </a:r>
          </a:p>
          <a:p>
            <a:pPr lvl="1"/>
            <a:r>
              <a:rPr lang="hu-HU" dirty="0" smtClean="0"/>
              <a:t>E: fenntartott címek</a:t>
            </a:r>
          </a:p>
          <a:p>
            <a:pPr lvl="1"/>
            <a:r>
              <a:rPr lang="hu-HU" dirty="0" smtClean="0"/>
              <a:t>240.0.0.0 – 255.0.0.0</a:t>
            </a:r>
          </a:p>
          <a:p>
            <a:r>
              <a:rPr lang="hu-HU" dirty="0" smtClean="0"/>
              <a:t>Hálózati maszk</a:t>
            </a:r>
          </a:p>
          <a:p>
            <a:pPr lvl="1"/>
            <a:r>
              <a:rPr lang="hu-HU" dirty="0" smtClean="0"/>
              <a:t>El lehessen dönteni milyen hálózathoz tartozik egy cím</a:t>
            </a:r>
          </a:p>
          <a:p>
            <a:pPr lvl="1"/>
            <a:r>
              <a:rPr lang="hu-HU" dirty="0" smtClean="0"/>
              <a:t>Korlátozni lehessen a kiosztható IP címek számát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53202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Windows: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 smtClean="0"/>
              <a:t>Menüből:</a:t>
            </a:r>
          </a:p>
          <a:p>
            <a:pPr marL="365760" lvl="1" indent="0">
              <a:buNone/>
            </a:pPr>
            <a:r>
              <a:rPr lang="hu-HU" dirty="0" smtClean="0"/>
              <a:t>Start menü</a:t>
            </a:r>
          </a:p>
          <a:p>
            <a:pPr marL="365760" lvl="1" indent="0">
              <a:buNone/>
            </a:pPr>
            <a:r>
              <a:rPr lang="hu-HU" dirty="0" smtClean="0"/>
              <a:t>Vezérlőpult</a:t>
            </a:r>
          </a:p>
          <a:p>
            <a:pPr marL="365760" lvl="1" indent="0">
              <a:buNone/>
            </a:pPr>
            <a:r>
              <a:rPr lang="hu-HU" dirty="0" smtClean="0"/>
              <a:t>Hálózati kapcsolatok</a:t>
            </a:r>
          </a:p>
          <a:p>
            <a:pPr marL="365760" lvl="1" indent="0">
              <a:buNone/>
            </a:pPr>
            <a:r>
              <a:rPr lang="hu-HU" dirty="0" smtClean="0"/>
              <a:t>Állapot</a:t>
            </a:r>
          </a:p>
          <a:p>
            <a:pPr marL="365760" lvl="1" indent="0">
              <a:buNone/>
            </a:pPr>
            <a:r>
              <a:rPr lang="hu-HU" dirty="0" smtClean="0"/>
              <a:t>Támogatás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 smtClean="0"/>
              <a:t>Parancssorból:</a:t>
            </a:r>
          </a:p>
          <a:p>
            <a:pPr marL="365760" lvl="1" indent="0">
              <a:buNone/>
            </a:pPr>
            <a:r>
              <a:rPr lang="hu-HU" dirty="0" smtClean="0"/>
              <a:t>Start menü</a:t>
            </a:r>
          </a:p>
          <a:p>
            <a:pPr marL="365760" lvl="1" indent="0">
              <a:buNone/>
            </a:pPr>
            <a:r>
              <a:rPr lang="hu-HU" dirty="0" smtClean="0"/>
              <a:t>Futtatás</a:t>
            </a:r>
          </a:p>
          <a:p>
            <a:pPr marL="365760" lvl="1" indent="0">
              <a:buNone/>
            </a:pPr>
            <a:r>
              <a:rPr lang="hu-HU" dirty="0"/>
              <a:t>c</a:t>
            </a:r>
            <a:r>
              <a:rPr lang="hu-HU" dirty="0" smtClean="0"/>
              <a:t>md</a:t>
            </a:r>
          </a:p>
          <a:p>
            <a:pPr marL="365760" lvl="1" indent="0">
              <a:buNone/>
            </a:pPr>
            <a:r>
              <a:rPr lang="hu-HU" dirty="0" smtClean="0"/>
              <a:t>Ipconfig /all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 ellenőrzése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0348751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4407408"/>
          </a:xfrm>
        </p:spPr>
        <p:txBody>
          <a:bodyPr>
            <a:normAutofit/>
          </a:bodyPr>
          <a:lstStyle/>
          <a:p>
            <a:r>
              <a:rPr lang="hu-HU" dirty="0" smtClean="0"/>
              <a:t>Linux: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 smtClean="0"/>
              <a:t>Menüből:</a:t>
            </a:r>
            <a:br>
              <a:rPr lang="hu-HU" dirty="0" smtClean="0"/>
            </a:br>
            <a:r>
              <a:rPr lang="hu-HU" dirty="0" smtClean="0"/>
              <a:t>Hálózat</a:t>
            </a:r>
            <a:br>
              <a:rPr lang="hu-HU" dirty="0" smtClean="0"/>
            </a:br>
            <a:r>
              <a:rPr lang="hu-HU" dirty="0" smtClean="0"/>
              <a:t>Kapcsolatinformációk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 smtClean="0"/>
              <a:t>Parancssoron keresztül:</a:t>
            </a:r>
            <a:br>
              <a:rPr lang="hu-HU" dirty="0" smtClean="0"/>
            </a:br>
            <a:r>
              <a:rPr lang="hu-HU" dirty="0" smtClean="0"/>
              <a:t>Ifconfig</a:t>
            </a: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nemcsak lekérdezésre szolgál</a:t>
            </a:r>
            <a:br>
              <a:rPr lang="hu-HU" dirty="0" smtClean="0"/>
            </a:br>
            <a:r>
              <a:rPr lang="hu-HU" dirty="0" smtClean="0"/>
              <a:t>esetenként tiltott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 ellenőrzése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5812650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Böngészőn keresztül: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/>
              <a:t>http://</a:t>
            </a:r>
            <a:r>
              <a:rPr lang="hu-HU" dirty="0" smtClean="0"/>
              <a:t>whatismyipaddress.com/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 cím ellenőrzése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6643377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Proxy kiszolgáló használata</a:t>
            </a:r>
          </a:p>
          <a:p>
            <a:r>
              <a:rPr lang="hu-HU" dirty="0" smtClean="0"/>
              <a:t>Belső IP címmel rendelkező gépek ezen keresztül látszanak kívülről</a:t>
            </a:r>
          </a:p>
          <a:p>
            <a:r>
              <a:rPr lang="hu-HU" dirty="0" smtClean="0"/>
              <a:t>Más hálozaton keresztül is adott hálózaton belüli gépnek tűnhetünk</a:t>
            </a:r>
          </a:p>
          <a:p>
            <a:r>
              <a:rPr lang="hu-HU" dirty="0" smtClean="0"/>
              <a:t>Pl: DEENK – Elektronikus folyóiratok elérése otthonról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Proxy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9907923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IP cím hálozatonként más és más ugyanazon gép esetén</a:t>
            </a:r>
          </a:p>
          <a:p>
            <a:r>
              <a:rPr lang="hu-HU" dirty="0" smtClean="0"/>
              <a:t>Hogyan lehet mégis azonosítani egy gépet?</a:t>
            </a:r>
          </a:p>
          <a:p>
            <a:r>
              <a:rPr lang="hu-HU" dirty="0" smtClean="0"/>
              <a:t>Fizikai cím</a:t>
            </a:r>
          </a:p>
          <a:p>
            <a:r>
              <a:rPr lang="hu-HU" dirty="0" smtClean="0"/>
              <a:t>Media Access Control</a:t>
            </a:r>
          </a:p>
          <a:p>
            <a:r>
              <a:rPr lang="hu-HU" dirty="0" smtClean="0"/>
              <a:t>Hálozati kártyához rendelődik</a:t>
            </a:r>
          </a:p>
          <a:p>
            <a:r>
              <a:rPr lang="hu-HU" dirty="0" smtClean="0"/>
              <a:t>Formátum: hat db 2 karakterpárból álló számsorozat</a:t>
            </a:r>
          </a:p>
          <a:p>
            <a:r>
              <a:rPr lang="hu-HU" dirty="0" smtClean="0"/>
              <a:t>Vagy „:” vagy pedig „-” az elválasztójel a karakterpárok között</a:t>
            </a:r>
          </a:p>
          <a:p>
            <a:r>
              <a:rPr lang="hu-HU" dirty="0" smtClean="0"/>
              <a:t>16-os számrendszer</a:t>
            </a:r>
          </a:p>
          <a:p>
            <a:r>
              <a:rPr lang="hu-HU" dirty="0"/>
              <a:t>Példa: 00-B0-D0-86-BB-F7</a:t>
            </a:r>
            <a:endParaRPr lang="hu-HU" dirty="0" smtClean="0"/>
          </a:p>
          <a:p>
            <a:endParaRPr lang="hu-HU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MAC Cím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9446642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A hoszt neve</a:t>
            </a:r>
          </a:p>
          <a:p>
            <a:r>
              <a:rPr lang="hu-HU" dirty="0" smtClean="0"/>
              <a:t>Azonosítható vele a felhsználó számára a gép</a:t>
            </a:r>
          </a:p>
          <a:p>
            <a:r>
              <a:rPr lang="hu-HU" dirty="0" smtClean="0"/>
              <a:t>Egyedi névhasználat biztosítása szükséges</a:t>
            </a:r>
          </a:p>
          <a:p>
            <a:r>
              <a:rPr lang="hu-HU" dirty="0" smtClean="0"/>
              <a:t>Domén (domain) név</a:t>
            </a:r>
          </a:p>
          <a:p>
            <a:r>
              <a:rPr lang="hu-HU" dirty="0" smtClean="0"/>
              <a:t>Magyarországon az NIIF-től igényelhető</a:t>
            </a:r>
          </a:p>
          <a:p>
            <a:r>
              <a:rPr lang="hu-HU" dirty="0" smtClean="0"/>
              <a:t>DNS (Domain Name System)</a:t>
            </a:r>
          </a:p>
          <a:p>
            <a:r>
              <a:rPr lang="hu-HU" dirty="0" smtClean="0"/>
              <a:t>Ugyanúgy hierarchikus felépítésű</a:t>
            </a:r>
          </a:p>
          <a:p>
            <a:r>
              <a:rPr lang="hu-HU" dirty="0" smtClean="0"/>
              <a:t>hoszt.aldomén.domén</a:t>
            </a:r>
          </a:p>
          <a:p>
            <a:r>
              <a:rPr lang="hu-HU" dirty="0" smtClean="0"/>
              <a:t>Pl: dea.lib.unideb.hu</a:t>
            </a:r>
          </a:p>
          <a:p>
            <a:r>
              <a:rPr lang="hu-HU" dirty="0" smtClean="0"/>
              <a:t>Port cím: A hosztokon futó egyes alkalmazások eléréséhez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Szimbolikus név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6587931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Statikus</a:t>
            </a:r>
          </a:p>
          <a:p>
            <a:pPr lvl="1"/>
            <a:r>
              <a:rPr lang="hu-HU" dirty="0" smtClean="0"/>
              <a:t>Fixen beállított IP cím</a:t>
            </a:r>
          </a:p>
          <a:p>
            <a:pPr lvl="1"/>
            <a:r>
              <a:rPr lang="hu-HU" dirty="0" smtClean="0"/>
              <a:t>A hálózaton belül mindig ezen az IP címen keresztül érhető el a gép.</a:t>
            </a:r>
          </a:p>
          <a:p>
            <a:r>
              <a:rPr lang="hu-HU" dirty="0" smtClean="0"/>
              <a:t>Dinamikus</a:t>
            </a:r>
          </a:p>
          <a:p>
            <a:pPr lvl="1"/>
            <a:r>
              <a:rPr lang="hu-HU" dirty="0" smtClean="0"/>
              <a:t>DHCP (Dynamic Host Configuration Protocol)</a:t>
            </a:r>
          </a:p>
          <a:p>
            <a:pPr lvl="1"/>
            <a:r>
              <a:rPr lang="hu-HU" dirty="0" smtClean="0"/>
              <a:t>Az IP címek dinamikusan kerülnek kiosztásra</a:t>
            </a:r>
          </a:p>
          <a:p>
            <a:pPr lvl="1"/>
            <a:r>
              <a:rPr lang="hu-HU" dirty="0" smtClean="0"/>
              <a:t>Adminisztráció könnyítése</a:t>
            </a:r>
          </a:p>
          <a:p>
            <a:pPr lvl="1"/>
            <a:r>
              <a:rPr lang="hu-HU" dirty="0" smtClean="0"/>
              <a:t>Ütközések elkerülése</a:t>
            </a:r>
          </a:p>
          <a:p>
            <a:pPr lvl="1"/>
            <a:r>
              <a:rPr lang="hu-HU" dirty="0" smtClean="0"/>
              <a:t>Ideálisabb kihasználtság</a:t>
            </a:r>
          </a:p>
          <a:p>
            <a:pPr lvl="1"/>
            <a:r>
              <a:rPr lang="hu-HU" dirty="0" smtClean="0"/>
              <a:t>IP címek automatikus újrafelhasználhatósága</a:t>
            </a:r>
          </a:p>
          <a:p>
            <a:pPr lvl="1"/>
            <a:r>
              <a:rPr lang="hu-HU" dirty="0" smtClean="0"/>
              <a:t>Átjáró, DNs, stb. </a:t>
            </a:r>
            <a:r>
              <a:rPr lang="hu-HU" dirty="0"/>
              <a:t>a</a:t>
            </a:r>
            <a:r>
              <a:rPr lang="hu-HU" dirty="0" smtClean="0"/>
              <a:t>utomatikus beállítása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Címkiosztás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7551055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Sávszélesség</a:t>
            </a:r>
          </a:p>
          <a:p>
            <a:r>
              <a:rPr lang="hu-HU" dirty="0" smtClean="0"/>
              <a:t>Maximális letöltési sebesség</a:t>
            </a:r>
          </a:p>
          <a:p>
            <a:r>
              <a:rPr lang="hu-HU" dirty="0" smtClean="0"/>
              <a:t>Maximális feltöltési sebesség</a:t>
            </a:r>
          </a:p>
          <a:p>
            <a:r>
              <a:rPr lang="hu-HU" dirty="0" smtClean="0"/>
              <a:t>Garantált letöltési sebesség</a:t>
            </a:r>
          </a:p>
          <a:p>
            <a:r>
              <a:rPr lang="hu-HU" dirty="0" smtClean="0"/>
              <a:t>Garantált feltöltési sebesség</a:t>
            </a:r>
          </a:p>
          <a:p>
            <a:r>
              <a:rPr lang="hu-HU" dirty="0" smtClean="0"/>
              <a:t>Címkiosztás módja</a:t>
            </a:r>
          </a:p>
          <a:p>
            <a:r>
              <a:rPr lang="hu-HU" dirty="0" smtClean="0"/>
              <a:t>Tiltott portok</a:t>
            </a:r>
          </a:p>
          <a:p>
            <a:r>
              <a:rPr lang="hu-HU" dirty="0" smtClean="0"/>
              <a:t>Forgalomkorlát</a:t>
            </a:r>
          </a:p>
          <a:p>
            <a:r>
              <a:rPr lang="hu-HU" dirty="0" smtClean="0"/>
              <a:t>E-mail címek száma</a:t>
            </a:r>
          </a:p>
          <a:p>
            <a:r>
              <a:rPr lang="hu-HU" dirty="0" smtClean="0"/>
              <a:t>Postafiók mérete</a:t>
            </a:r>
          </a:p>
          <a:p>
            <a:r>
              <a:rPr lang="hu-HU" dirty="0" smtClean="0"/>
              <a:t>Tárhely mérete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Internet szolgáltatók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430727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Legfontosabb alkalmazási protokollok:</a:t>
            </a:r>
          </a:p>
          <a:p>
            <a:pPr lvl="1"/>
            <a:r>
              <a:rPr lang="hu-HU" dirty="0" smtClean="0"/>
              <a:t>Gopher</a:t>
            </a:r>
          </a:p>
          <a:p>
            <a:pPr lvl="1"/>
            <a:r>
              <a:rPr lang="hu-HU" dirty="0" smtClean="0"/>
              <a:t>WWW</a:t>
            </a:r>
          </a:p>
          <a:p>
            <a:pPr lvl="1"/>
            <a:r>
              <a:rPr lang="hu-HU" dirty="0" smtClean="0"/>
              <a:t>News</a:t>
            </a:r>
          </a:p>
          <a:p>
            <a:pPr lvl="1"/>
            <a:r>
              <a:rPr lang="hu-HU" dirty="0" smtClean="0"/>
              <a:t>Telnet, SSH</a:t>
            </a:r>
          </a:p>
          <a:p>
            <a:pPr lvl="1"/>
            <a:r>
              <a:rPr lang="hu-HU" dirty="0" smtClean="0"/>
              <a:t>FTP, SFTP</a:t>
            </a:r>
          </a:p>
          <a:p>
            <a:pPr lvl="1"/>
            <a:r>
              <a:rPr lang="hu-HU" dirty="0" smtClean="0"/>
              <a:t>SMTP</a:t>
            </a:r>
          </a:p>
          <a:p>
            <a:pPr lvl="1"/>
            <a:r>
              <a:rPr lang="hu-HU" dirty="0" smtClean="0"/>
              <a:t>POP3, IMAP</a:t>
            </a:r>
          </a:p>
          <a:p>
            <a:pPr lvl="1"/>
            <a:r>
              <a:rPr lang="hu-HU" dirty="0" smtClean="0"/>
              <a:t>HTTP, HTTPS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Internet Szolgáltatások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8532309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Böngészés és keresés az Interneten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8957404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WWW – World Wide Web</a:t>
            </a:r>
          </a:p>
          <a:p>
            <a:pPr lvl="1"/>
            <a:r>
              <a:rPr lang="hu-HU" dirty="0" smtClean="0"/>
              <a:t>Az Internet legnépszerűbb szolgáltatása</a:t>
            </a:r>
          </a:p>
          <a:p>
            <a:pPr lvl="1"/>
            <a:r>
              <a:rPr lang="hu-HU" dirty="0" smtClean="0"/>
              <a:t>Csak egy részét fedi le az Internetnek</a:t>
            </a:r>
          </a:p>
          <a:p>
            <a:pPr lvl="1"/>
            <a:r>
              <a:rPr lang="hu-HU" dirty="0" smtClean="0"/>
              <a:t>WWW szerverek</a:t>
            </a:r>
          </a:p>
          <a:p>
            <a:pPr lvl="1"/>
            <a:r>
              <a:rPr lang="hu-HU" dirty="0" smtClean="0"/>
              <a:t>URL – Uniform Resurce Locator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Webcím – oldalak egyedi azonosítása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Felépítése: 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protokoll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név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TLD (Top Level Domains) pl. országkód v. </a:t>
            </a:r>
            <a:r>
              <a:rPr lang="hu-HU" dirty="0"/>
              <a:t>á</a:t>
            </a:r>
            <a:r>
              <a:rPr lang="hu-HU" dirty="0" smtClean="0"/>
              <a:t>lt. végződés</a:t>
            </a:r>
          </a:p>
          <a:p>
            <a:pPr lvl="1"/>
            <a:r>
              <a:rPr lang="hu-HU" dirty="0" smtClean="0"/>
              <a:t>HTML – HyperText Markup Language 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Weboldal információtartalmának leírására szolgáló protokoll</a:t>
            </a:r>
          </a:p>
          <a:p>
            <a:pPr lvl="1"/>
            <a:r>
              <a:rPr lang="hu-HU" dirty="0" smtClean="0"/>
              <a:t>HTTP protokoll – HyperText Transfer Protocol</a:t>
            </a:r>
            <a:endParaRPr lang="hu-HU" dirty="0"/>
          </a:p>
          <a:p>
            <a:pPr marL="365760" lvl="1" indent="0">
              <a:buNone/>
            </a:pPr>
            <a:r>
              <a:rPr lang="hu-HU" dirty="0" smtClean="0"/>
              <a:t>	A kiszolgáló és a böngésző közötti kommunikációt definiáló 	protokoll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Világháló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5365278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HTML oldalak / weboldalak megjelnítése böngészőprogramok segítségével történik</a:t>
            </a:r>
          </a:p>
          <a:p>
            <a:r>
              <a:rPr lang="hu-HU" dirty="0" smtClean="0"/>
              <a:t>Beépülő modulok – Plugins</a:t>
            </a:r>
          </a:p>
          <a:p>
            <a:pPr lvl="1"/>
            <a:r>
              <a:rPr lang="hu-HU" dirty="0" smtClean="0"/>
              <a:t>Java</a:t>
            </a:r>
          </a:p>
          <a:p>
            <a:pPr lvl="1"/>
            <a:r>
              <a:rPr lang="hu-HU" dirty="0" smtClean="0"/>
              <a:t>Flash</a:t>
            </a:r>
          </a:p>
          <a:p>
            <a:pPr lvl="1"/>
            <a:r>
              <a:rPr lang="hu-HU" dirty="0" smtClean="0"/>
              <a:t>...</a:t>
            </a:r>
          </a:p>
          <a:p>
            <a:r>
              <a:rPr lang="hu-HU" dirty="0" smtClean="0"/>
              <a:t>Bővítmények – Add-ons</a:t>
            </a:r>
          </a:p>
          <a:p>
            <a:pPr lvl="1"/>
            <a:r>
              <a:rPr lang="hu-HU" dirty="0" smtClean="0"/>
              <a:t>AD-Block</a:t>
            </a:r>
          </a:p>
          <a:p>
            <a:pPr lvl="1"/>
            <a:r>
              <a:rPr lang="hu-HU" dirty="0" smtClean="0"/>
              <a:t>Időjárás előrejelzés</a:t>
            </a:r>
          </a:p>
          <a:p>
            <a:pPr lvl="1"/>
            <a:r>
              <a:rPr lang="hu-HU" dirty="0" smtClean="0"/>
              <a:t>...</a:t>
            </a:r>
          </a:p>
          <a:p>
            <a:r>
              <a:rPr lang="hu-HU" dirty="0" smtClean="0"/>
              <a:t>Cookie - Süti</a:t>
            </a:r>
          </a:p>
          <a:p>
            <a:r>
              <a:rPr lang="hu-HU" dirty="0" smtClean="0"/>
              <a:t>Cache - Gyorsítótár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Böngészök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3740240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smtClean="0"/>
              <a:t>Menüsor</a:t>
            </a:r>
          </a:p>
          <a:p>
            <a:pPr lvl="1"/>
            <a:r>
              <a:rPr lang="hu-HU" dirty="0" smtClean="0"/>
              <a:t>Megnyitás</a:t>
            </a:r>
          </a:p>
          <a:p>
            <a:pPr lvl="1"/>
            <a:r>
              <a:rPr lang="hu-HU" dirty="0" smtClean="0"/>
              <a:t>Nyomtatás</a:t>
            </a:r>
          </a:p>
          <a:p>
            <a:pPr lvl="1"/>
            <a:r>
              <a:rPr lang="hu-HU" dirty="0" smtClean="0"/>
              <a:t>Oldal mentése</a:t>
            </a:r>
          </a:p>
          <a:p>
            <a:pPr lvl="1"/>
            <a:r>
              <a:rPr lang="hu-HU" dirty="0" smtClean="0"/>
              <a:t>Keresés</a:t>
            </a:r>
          </a:p>
          <a:p>
            <a:pPr lvl="1"/>
            <a:r>
              <a:rPr lang="hu-HU" dirty="0" smtClean="0"/>
              <a:t>Könyvjelzők</a:t>
            </a:r>
          </a:p>
          <a:p>
            <a:pPr lvl="1"/>
            <a:r>
              <a:rPr lang="hu-HU" dirty="0" smtClean="0"/>
              <a:t>Előzmények</a:t>
            </a:r>
          </a:p>
          <a:p>
            <a:pPr lvl="1"/>
            <a:r>
              <a:rPr lang="hu-HU" dirty="0" smtClean="0"/>
              <a:t>Letöltések</a:t>
            </a:r>
          </a:p>
          <a:p>
            <a:pPr lvl="1"/>
            <a:r>
              <a:rPr lang="hu-HU" dirty="0" smtClean="0"/>
              <a:t>Beállítások</a:t>
            </a:r>
          </a:p>
          <a:p>
            <a:pPr lvl="1"/>
            <a:r>
              <a:rPr lang="hu-HU" dirty="0" smtClean="0"/>
              <a:t>Help</a:t>
            </a:r>
          </a:p>
          <a:p>
            <a:r>
              <a:rPr lang="hu-HU" dirty="0" smtClean="0"/>
              <a:t>Böngészősáv / Címsáv</a:t>
            </a:r>
          </a:p>
          <a:p>
            <a:pPr lvl="1"/>
            <a:r>
              <a:rPr lang="hu-HU" dirty="0" smtClean="0"/>
              <a:t>Fülek (tab-ok) használata</a:t>
            </a:r>
          </a:p>
          <a:p>
            <a:pPr lvl="1"/>
            <a:r>
              <a:rPr lang="hu-HU" dirty="0" smtClean="0"/>
              <a:t>Frissítés</a:t>
            </a:r>
          </a:p>
          <a:p>
            <a:pPr lvl="1"/>
            <a:r>
              <a:rPr lang="hu-HU" dirty="0" smtClean="0"/>
              <a:t>Leállítás</a:t>
            </a:r>
          </a:p>
          <a:p>
            <a:r>
              <a:rPr lang="hu-HU" dirty="0" smtClean="0"/>
              <a:t>Eszköztár</a:t>
            </a:r>
          </a:p>
          <a:p>
            <a:pPr lvl="1"/>
            <a:r>
              <a:rPr lang="hu-HU" dirty="0" smtClean="0"/>
              <a:t>Előző oldal</a:t>
            </a:r>
          </a:p>
          <a:p>
            <a:pPr lvl="1"/>
            <a:r>
              <a:rPr lang="hu-HU" dirty="0" smtClean="0"/>
              <a:t>Kezdőoldal</a:t>
            </a:r>
          </a:p>
          <a:p>
            <a:pPr lvl="1"/>
            <a:r>
              <a:rPr lang="hu-HU" dirty="0" smtClean="0"/>
              <a:t>Könyvjelzőhöz adás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Böngészők Felépítése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1499907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Legnépszerűbb böngészők:</a:t>
            </a:r>
          </a:p>
          <a:p>
            <a:pPr lvl="1"/>
            <a:r>
              <a:rPr lang="hu-HU" dirty="0" smtClean="0"/>
              <a:t>Internet Explorer</a:t>
            </a:r>
          </a:p>
          <a:p>
            <a:pPr lvl="2"/>
            <a:r>
              <a:rPr lang="hu-HU" dirty="0" smtClean="0"/>
              <a:t>Microsoft</a:t>
            </a:r>
          </a:p>
          <a:p>
            <a:pPr lvl="2"/>
            <a:r>
              <a:rPr lang="hu-HU" dirty="0"/>
              <a:t>v</a:t>
            </a:r>
            <a:r>
              <a:rPr lang="hu-HU" dirty="0" smtClean="0"/>
              <a:t>. 10.0.2</a:t>
            </a:r>
          </a:p>
          <a:p>
            <a:pPr lvl="2"/>
            <a:r>
              <a:rPr lang="hu-HU" dirty="0" smtClean="0"/>
              <a:t>Windows</a:t>
            </a:r>
          </a:p>
          <a:p>
            <a:pPr lvl="1"/>
            <a:r>
              <a:rPr lang="hu-HU" dirty="0" smtClean="0"/>
              <a:t>Mozilla Firefox</a:t>
            </a:r>
          </a:p>
          <a:p>
            <a:pPr lvl="2"/>
            <a:r>
              <a:rPr lang="hu-HU" dirty="0" smtClean="0"/>
              <a:t>Mozilla Foundation</a:t>
            </a:r>
          </a:p>
          <a:p>
            <a:pPr lvl="2"/>
            <a:r>
              <a:rPr lang="hu-HU" dirty="0" smtClean="0"/>
              <a:t>v. 19</a:t>
            </a:r>
          </a:p>
          <a:p>
            <a:pPr lvl="2"/>
            <a:r>
              <a:rPr lang="hu-HU" dirty="0" smtClean="0"/>
              <a:t>Windows, Mac OS X, Linux</a:t>
            </a:r>
          </a:p>
          <a:p>
            <a:pPr lvl="1"/>
            <a:r>
              <a:rPr lang="hu-HU" dirty="0" smtClean="0"/>
              <a:t>Chrome</a:t>
            </a:r>
          </a:p>
          <a:p>
            <a:pPr lvl="2"/>
            <a:r>
              <a:rPr lang="hu-HU" dirty="0" smtClean="0"/>
              <a:t>Google</a:t>
            </a:r>
          </a:p>
          <a:p>
            <a:pPr lvl="2"/>
            <a:r>
              <a:rPr lang="hu-HU" dirty="0" smtClean="0"/>
              <a:t>25.0.1364.99</a:t>
            </a:r>
          </a:p>
          <a:p>
            <a:pPr lvl="2"/>
            <a:r>
              <a:rPr lang="hu-HU" dirty="0" smtClean="0"/>
              <a:t>Windows, Mac OS X, Linux</a:t>
            </a:r>
          </a:p>
          <a:p>
            <a:pPr lvl="1"/>
            <a:r>
              <a:rPr lang="hu-HU" dirty="0" smtClean="0"/>
              <a:t>Safari</a:t>
            </a:r>
          </a:p>
          <a:p>
            <a:pPr lvl="2"/>
            <a:r>
              <a:rPr lang="hu-HU" dirty="0" smtClean="0"/>
              <a:t>Apple Inc.</a:t>
            </a:r>
          </a:p>
          <a:p>
            <a:pPr lvl="2"/>
            <a:r>
              <a:rPr lang="hu-HU" dirty="0"/>
              <a:t>v</a:t>
            </a:r>
            <a:r>
              <a:rPr lang="hu-HU" dirty="0" smtClean="0"/>
              <a:t>. 6.1.2</a:t>
            </a:r>
          </a:p>
          <a:p>
            <a:pPr lvl="2"/>
            <a:r>
              <a:rPr lang="hu-HU" dirty="0" smtClean="0"/>
              <a:t>Mac OS X, (Safari 5 - Windows)</a:t>
            </a:r>
          </a:p>
          <a:p>
            <a:pPr lvl="1"/>
            <a:r>
              <a:rPr lang="hu-HU" dirty="0" smtClean="0"/>
              <a:t>Opera</a:t>
            </a:r>
          </a:p>
          <a:p>
            <a:pPr lvl="2"/>
            <a:r>
              <a:rPr lang="hu-HU" dirty="0" smtClean="0"/>
              <a:t>Opera Software</a:t>
            </a:r>
          </a:p>
          <a:p>
            <a:pPr lvl="2"/>
            <a:r>
              <a:rPr lang="hu-HU" dirty="0"/>
              <a:t>v</a:t>
            </a:r>
            <a:r>
              <a:rPr lang="hu-HU" dirty="0" smtClean="0"/>
              <a:t>. 12.14</a:t>
            </a:r>
          </a:p>
          <a:p>
            <a:pPr lvl="2"/>
            <a:r>
              <a:rPr lang="hu-HU" dirty="0" smtClean="0"/>
              <a:t>Windows, Mac OS X, Linux</a:t>
            </a:r>
          </a:p>
          <a:p>
            <a:pPr lvl="1"/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Böngészők Felépítése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7867438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 smtClean="0"/>
          </a:p>
          <a:p>
            <a:endParaRPr lang="hu-HU" dirty="0"/>
          </a:p>
          <a:p>
            <a:r>
              <a:rPr lang="hu-HU" dirty="0" smtClean="0"/>
              <a:t>2012.  Január – 2013. Január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5 legnép-szerűbb böngésző</a:t>
            </a:r>
            <a:endParaRPr lang="hu-HU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340768"/>
            <a:ext cx="6649958" cy="389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8251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r>
              <a:rPr lang="hu-HU" dirty="0"/>
              <a:t>http://internet-browser-review.toptenreviews.com/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1600" dirty="0" smtClean="0"/>
              <a:t>Böngészők össze-hasonlítása</a:t>
            </a:r>
            <a:endParaRPr lang="hu-H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98" t="17526" r="43185"/>
          <a:stretch/>
        </p:blipFill>
        <p:spPr bwMode="auto">
          <a:xfrm>
            <a:off x="755576" y="188640"/>
            <a:ext cx="5561557" cy="628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41525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 smtClean="0"/>
          </a:p>
          <a:p>
            <a:endParaRPr lang="hu-HU" dirty="0"/>
          </a:p>
          <a:p>
            <a:r>
              <a:rPr lang="hu-HU" dirty="0" smtClean="0"/>
              <a:t>2012.  Január – 2013. Január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9</a:t>
            </a:r>
            <a:r>
              <a:rPr lang="hu-HU" dirty="0" smtClean="0"/>
              <a:t> legnép-szerűbb böngésző mobilra</a:t>
            </a: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022" y="1484784"/>
            <a:ext cx="6840760" cy="400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42442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Feladatok:</a:t>
            </a:r>
          </a:p>
          <a:p>
            <a:pPr marL="45720" indent="0">
              <a:buNone/>
            </a:pPr>
            <a:r>
              <a:rPr lang="hu-HU" dirty="0" smtClean="0"/>
              <a:t>	Keresés az oldalon</a:t>
            </a:r>
          </a:p>
          <a:p>
            <a:pPr marL="45720" indent="0">
              <a:buNone/>
            </a:pPr>
            <a:r>
              <a:rPr lang="hu-HU" dirty="0" smtClean="0"/>
              <a:t>	Könyvjelzők kezelése</a:t>
            </a:r>
          </a:p>
          <a:p>
            <a:pPr marL="45720" indent="0">
              <a:buNone/>
            </a:pPr>
            <a:r>
              <a:rPr lang="hu-HU" dirty="0" smtClean="0"/>
              <a:t>	Letöltések kezelése</a:t>
            </a:r>
          </a:p>
          <a:p>
            <a:pPr marL="45720" indent="0">
              <a:buNone/>
            </a:pPr>
            <a:r>
              <a:rPr lang="hu-HU" dirty="0" smtClean="0"/>
              <a:t>	Nyelvi beállítások</a:t>
            </a:r>
          </a:p>
          <a:p>
            <a:pPr marL="45720" indent="0">
              <a:buNone/>
            </a:pPr>
            <a:r>
              <a:rPr lang="hu-HU" dirty="0" smtClean="0"/>
              <a:t>	Jelszavak törlése</a:t>
            </a:r>
          </a:p>
          <a:p>
            <a:pPr marL="45720" indent="0">
              <a:buNone/>
            </a:pPr>
            <a:r>
              <a:rPr lang="hu-HU" dirty="0" smtClean="0"/>
              <a:t>	Proxy beállítása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 - Böngészők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82689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Legnépszerűbb általános célú keresőmotorok:</a:t>
            </a:r>
          </a:p>
          <a:p>
            <a:pPr lvl="1"/>
            <a:r>
              <a:rPr lang="hu-HU" dirty="0" smtClean="0"/>
              <a:t>Google</a:t>
            </a:r>
          </a:p>
          <a:p>
            <a:pPr lvl="2"/>
            <a:r>
              <a:rPr lang="hu-HU" dirty="0"/>
              <a:t>http://www.google.com/</a:t>
            </a:r>
            <a:endParaRPr lang="hu-HU" dirty="0" smtClean="0"/>
          </a:p>
          <a:p>
            <a:pPr lvl="1"/>
            <a:r>
              <a:rPr lang="hu-HU" dirty="0" smtClean="0"/>
              <a:t>Bing</a:t>
            </a:r>
          </a:p>
          <a:p>
            <a:pPr lvl="2"/>
            <a:r>
              <a:rPr lang="hu-HU" dirty="0"/>
              <a:t>http://www.bing.com/</a:t>
            </a:r>
            <a:endParaRPr lang="hu-HU" dirty="0" smtClean="0"/>
          </a:p>
          <a:p>
            <a:pPr lvl="1"/>
            <a:r>
              <a:rPr lang="hu-HU" dirty="0" smtClean="0"/>
              <a:t>Yahoo</a:t>
            </a:r>
          </a:p>
          <a:p>
            <a:pPr lvl="2"/>
            <a:r>
              <a:rPr lang="hu-HU" dirty="0"/>
              <a:t>http://www.yahoo.com</a:t>
            </a:r>
            <a:r>
              <a:rPr lang="hu-HU" dirty="0" smtClean="0"/>
              <a:t>/</a:t>
            </a:r>
          </a:p>
          <a:p>
            <a:pPr marL="640080" lvl="2" indent="0">
              <a:buNone/>
            </a:pPr>
            <a:endParaRPr lang="hu-HU" dirty="0" smtClean="0"/>
          </a:p>
          <a:p>
            <a:r>
              <a:rPr lang="hu-HU" dirty="0" smtClean="0"/>
              <a:t>Tudományos keresők:</a:t>
            </a:r>
          </a:p>
          <a:p>
            <a:pPr lvl="1"/>
            <a:r>
              <a:rPr lang="hu-HU" dirty="0" smtClean="0"/>
              <a:t>Scirus</a:t>
            </a:r>
          </a:p>
          <a:p>
            <a:pPr lvl="2"/>
            <a:r>
              <a:rPr lang="hu-HU" dirty="0"/>
              <a:t>http://scirus.com</a:t>
            </a:r>
            <a:r>
              <a:rPr lang="hu-HU" dirty="0" smtClean="0"/>
              <a:t>/</a:t>
            </a:r>
          </a:p>
          <a:p>
            <a:pPr lvl="1"/>
            <a:r>
              <a:rPr lang="hu-HU" dirty="0"/>
              <a:t>Google Scholar</a:t>
            </a:r>
          </a:p>
          <a:p>
            <a:pPr lvl="2"/>
            <a:r>
              <a:rPr lang="hu-HU" dirty="0"/>
              <a:t>http://scholar.google.com/</a:t>
            </a:r>
          </a:p>
          <a:p>
            <a:pPr lvl="1"/>
            <a:r>
              <a:rPr lang="hu-HU" dirty="0" smtClean="0"/>
              <a:t>Microsoft Academic Search</a:t>
            </a:r>
          </a:p>
          <a:p>
            <a:pPr lvl="2"/>
            <a:r>
              <a:rPr lang="hu-HU" dirty="0"/>
              <a:t>http://academic.research.microsoft.com/</a:t>
            </a:r>
          </a:p>
          <a:p>
            <a:pPr lvl="1"/>
            <a:r>
              <a:rPr lang="hu-HU" dirty="0" smtClean="0"/>
              <a:t>CiteSeer</a:t>
            </a:r>
          </a:p>
          <a:p>
            <a:pPr lvl="2"/>
            <a:r>
              <a:rPr lang="hu-HU" dirty="0"/>
              <a:t>http://citeseerx.ist.psu.edu/index</a:t>
            </a:r>
          </a:p>
          <a:p>
            <a:pPr lvl="1"/>
            <a:r>
              <a:rPr lang="hu-HU" dirty="0" smtClean="0"/>
              <a:t>ArXiv</a:t>
            </a:r>
          </a:p>
          <a:p>
            <a:pPr lvl="2"/>
            <a:r>
              <a:rPr lang="hu-HU" dirty="0"/>
              <a:t>http://arxiv.org/</a:t>
            </a:r>
            <a:endParaRPr lang="hu-HU" dirty="0" smtClean="0"/>
          </a:p>
          <a:p>
            <a:pPr lvl="1"/>
            <a:r>
              <a:rPr lang="hu-HU" dirty="0" smtClean="0"/>
              <a:t>PubMed</a:t>
            </a:r>
          </a:p>
          <a:p>
            <a:pPr lvl="2"/>
            <a:r>
              <a:rPr lang="hu-HU" dirty="0"/>
              <a:t>http://www.ncbi.nlm.nih.gov/pubmed</a:t>
            </a:r>
            <a:endParaRPr lang="hu-HU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Keresők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94997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 smtClean="0"/>
          </a:p>
          <a:p>
            <a:endParaRPr lang="hu-HU" dirty="0"/>
          </a:p>
          <a:p>
            <a:r>
              <a:rPr lang="hu-HU" dirty="0" smtClean="0"/>
              <a:t>2012. Január –</a:t>
            </a:r>
          </a:p>
          <a:p>
            <a:r>
              <a:rPr lang="hu-HU" dirty="0" smtClean="0"/>
              <a:t>2013. Január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5 legnép-szerűbb Kereső-Motor</a:t>
            </a: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24744"/>
            <a:ext cx="6840760" cy="441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9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Tartalom szerinti keresés:</a:t>
            </a:r>
          </a:p>
          <a:p>
            <a:pPr lvl="1"/>
            <a:r>
              <a:rPr lang="hu-HU" dirty="0" smtClean="0"/>
              <a:t>Web</a:t>
            </a:r>
          </a:p>
          <a:p>
            <a:pPr lvl="1"/>
            <a:r>
              <a:rPr lang="hu-HU" dirty="0" smtClean="0"/>
              <a:t>Képek</a:t>
            </a:r>
          </a:p>
          <a:p>
            <a:pPr lvl="1"/>
            <a:r>
              <a:rPr lang="hu-HU" dirty="0" smtClean="0"/>
              <a:t>Térkép</a:t>
            </a:r>
          </a:p>
          <a:p>
            <a:pPr lvl="1"/>
            <a:r>
              <a:rPr lang="hu-HU" dirty="0" smtClean="0"/>
              <a:t>Hírek</a:t>
            </a:r>
          </a:p>
          <a:p>
            <a:pPr lvl="1"/>
            <a:r>
              <a:rPr lang="hu-HU" dirty="0" smtClean="0"/>
              <a:t>Videók</a:t>
            </a:r>
          </a:p>
          <a:p>
            <a:pPr lvl="1"/>
            <a:r>
              <a:rPr lang="hu-HU" dirty="0" smtClean="0"/>
              <a:t>Könyvek</a:t>
            </a:r>
          </a:p>
          <a:p>
            <a:pPr lvl="1"/>
            <a:r>
              <a:rPr lang="hu-HU" dirty="0" smtClean="0"/>
              <a:t>Szabadalmak</a:t>
            </a:r>
          </a:p>
          <a:p>
            <a:pPr lvl="1"/>
            <a:r>
              <a:rPr lang="hu-HU" dirty="0" smtClean="0"/>
              <a:t>Blogok</a:t>
            </a:r>
          </a:p>
          <a:p>
            <a:pPr lvl="1"/>
            <a:r>
              <a:rPr lang="hu-HU" dirty="0" smtClean="0"/>
              <a:t>Lokalizációtól függően:</a:t>
            </a:r>
          </a:p>
          <a:p>
            <a:pPr lvl="2"/>
            <a:r>
              <a:rPr lang="hu-HU" dirty="0" smtClean="0"/>
              <a:t>Vásárlás</a:t>
            </a:r>
          </a:p>
          <a:p>
            <a:pPr lvl="2"/>
            <a:r>
              <a:rPr lang="hu-HU" dirty="0" smtClean="0"/>
              <a:t>Repülőjáratok</a:t>
            </a:r>
          </a:p>
          <a:p>
            <a:pPr lvl="2"/>
            <a:r>
              <a:rPr lang="hu-HU" dirty="0" smtClean="0"/>
              <a:t>Receptek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94951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Nemzetközi szabadszavas kereső</a:t>
            </a:r>
          </a:p>
          <a:p>
            <a:r>
              <a:rPr lang="hu-HU" dirty="0" smtClean="0"/>
              <a:t>Egyszerű keresés</a:t>
            </a:r>
          </a:p>
          <a:p>
            <a:r>
              <a:rPr lang="hu-HU" dirty="0" smtClean="0"/>
              <a:t>Weboldalak és azok tartalmának indexelése</a:t>
            </a:r>
          </a:p>
          <a:p>
            <a:r>
              <a:rPr lang="hu-HU" dirty="0" smtClean="0"/>
              <a:t>Fájlok indexelése</a:t>
            </a:r>
          </a:p>
          <a:p>
            <a:r>
              <a:rPr lang="hu-HU" dirty="0" smtClean="0"/>
              <a:t>Metaadatoktól függő relevancia</a:t>
            </a:r>
          </a:p>
          <a:p>
            <a:r>
              <a:rPr lang="hu-HU" dirty="0"/>
              <a:t>Relevancia szerint rendezett találati </a:t>
            </a:r>
            <a:r>
              <a:rPr lang="hu-HU" dirty="0" smtClean="0"/>
              <a:t>lista</a:t>
            </a:r>
          </a:p>
          <a:p>
            <a:r>
              <a:rPr lang="hu-HU" dirty="0" smtClean="0"/>
              <a:t>Keresési javaslat</a:t>
            </a:r>
          </a:p>
          <a:p>
            <a:r>
              <a:rPr lang="hu-HU" dirty="0" smtClean="0"/>
              <a:t>Találati lista megjelenítése gépelés közben</a:t>
            </a:r>
            <a:endParaRPr lang="hu-HU" dirty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29548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https://</a:t>
            </a:r>
            <a:r>
              <a:rPr lang="hu-HU" dirty="0" smtClean="0"/>
              <a:t>www.google.hu/preferences</a:t>
            </a:r>
            <a:endParaRPr lang="hu-HU" dirty="0"/>
          </a:p>
          <a:p>
            <a:r>
              <a:rPr lang="hu-HU" dirty="0" smtClean="0"/>
              <a:t>Keresési eredmények</a:t>
            </a:r>
          </a:p>
          <a:p>
            <a:pPr lvl="1"/>
            <a:r>
              <a:rPr lang="hu-HU" dirty="0" smtClean="0"/>
              <a:t>Biztonságos keresés</a:t>
            </a:r>
          </a:p>
          <a:p>
            <a:pPr lvl="1"/>
            <a:r>
              <a:rPr lang="hu-HU" dirty="0" smtClean="0"/>
              <a:t>Google instant következtetések</a:t>
            </a:r>
          </a:p>
          <a:p>
            <a:pPr lvl="1"/>
            <a:r>
              <a:rPr lang="hu-HU" dirty="0" smtClean="0"/>
              <a:t>Találatok száma oldalanként</a:t>
            </a:r>
          </a:p>
          <a:p>
            <a:pPr lvl="1"/>
            <a:r>
              <a:rPr lang="hu-HU" dirty="0" smtClean="0"/>
              <a:t>A találatok megnyitásának helye</a:t>
            </a:r>
          </a:p>
          <a:p>
            <a:pPr lvl="1"/>
            <a:r>
              <a:rPr lang="hu-HU" dirty="0" smtClean="0"/>
              <a:t>Keresési előzmények</a:t>
            </a:r>
          </a:p>
          <a:p>
            <a:r>
              <a:rPr lang="hu-HU" dirty="0" smtClean="0"/>
              <a:t>Nyelvek</a:t>
            </a:r>
          </a:p>
          <a:p>
            <a:r>
              <a:rPr lang="hu-HU" dirty="0" smtClean="0"/>
              <a:t>Hely</a:t>
            </a:r>
          </a:p>
          <a:p>
            <a:r>
              <a:rPr lang="hu-HU" dirty="0" smtClean="0"/>
              <a:t>Súgó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br>
              <a:rPr lang="hu-HU" dirty="0" smtClean="0"/>
            </a:br>
            <a:r>
              <a:rPr lang="hu-HU" dirty="0" smtClean="0"/>
              <a:t>keresési beállítások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59954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https://www.google.hu/advanced_search</a:t>
            </a:r>
            <a:endParaRPr lang="hu-HU" dirty="0" smtClean="0"/>
          </a:p>
          <a:p>
            <a:r>
              <a:rPr lang="hu-HU" dirty="0" smtClean="0"/>
              <a:t>Szavak mindegyike</a:t>
            </a:r>
          </a:p>
          <a:p>
            <a:pPr lvl="1"/>
            <a:r>
              <a:rPr lang="hu-HU" dirty="0" smtClean="0"/>
              <a:t>AND</a:t>
            </a:r>
          </a:p>
          <a:p>
            <a:r>
              <a:rPr lang="hu-HU" dirty="0" smtClean="0"/>
              <a:t>Pontos kifejezés</a:t>
            </a:r>
          </a:p>
          <a:p>
            <a:pPr lvl="1"/>
            <a:r>
              <a:rPr lang="hu-HU" dirty="0" smtClean="0"/>
              <a:t>””</a:t>
            </a:r>
          </a:p>
          <a:p>
            <a:r>
              <a:rPr lang="hu-HU" dirty="0" smtClean="0"/>
              <a:t>Bármelyik szó</a:t>
            </a:r>
          </a:p>
          <a:p>
            <a:pPr lvl="1"/>
            <a:r>
              <a:rPr lang="hu-HU" dirty="0" smtClean="0"/>
              <a:t>OR</a:t>
            </a:r>
          </a:p>
          <a:p>
            <a:r>
              <a:rPr lang="hu-HU" dirty="0" smtClean="0"/>
              <a:t>Ne tartalmazza</a:t>
            </a:r>
          </a:p>
          <a:p>
            <a:pPr lvl="1"/>
            <a:r>
              <a:rPr lang="hu-HU" dirty="0" smtClean="0"/>
              <a:t>-</a:t>
            </a:r>
          </a:p>
          <a:p>
            <a:r>
              <a:rPr lang="hu-HU" dirty="0" smtClean="0"/>
              <a:t>Ettől – eddig</a:t>
            </a:r>
          </a:p>
          <a:p>
            <a:pPr lvl="1"/>
            <a:r>
              <a:rPr lang="hu-HU" dirty="0" smtClean="0"/>
              <a:t>..</a:t>
            </a:r>
          </a:p>
          <a:p>
            <a:pPr lvl="1"/>
            <a:r>
              <a:rPr lang="hu-HU" dirty="0" smtClean="0"/>
              <a:t>mértékegység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br>
              <a:rPr lang="hu-HU" dirty="0" smtClean="0"/>
            </a:br>
            <a:r>
              <a:rPr lang="hu-HU" dirty="0" smtClean="0"/>
              <a:t>Speciális keresés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80941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https://www.google.hu/advanced_search</a:t>
            </a:r>
            <a:endParaRPr lang="hu-HU" dirty="0" smtClean="0"/>
          </a:p>
          <a:p>
            <a:r>
              <a:rPr lang="hu-HU" dirty="0" smtClean="0"/>
              <a:t>Találatok szűkítése</a:t>
            </a:r>
          </a:p>
          <a:p>
            <a:pPr lvl="1"/>
            <a:r>
              <a:rPr lang="hu-HU" dirty="0" smtClean="0"/>
              <a:t>Nyelv</a:t>
            </a:r>
          </a:p>
          <a:p>
            <a:pPr lvl="1"/>
            <a:r>
              <a:rPr lang="hu-HU" dirty="0" smtClean="0"/>
              <a:t>Régió</a:t>
            </a:r>
          </a:p>
          <a:p>
            <a:pPr lvl="1"/>
            <a:r>
              <a:rPr lang="hu-HU" dirty="0" smtClean="0"/>
              <a:t>Utolsó frissítés</a:t>
            </a:r>
          </a:p>
          <a:p>
            <a:pPr lvl="1"/>
            <a:r>
              <a:rPr lang="hu-HU" dirty="0" smtClean="0"/>
              <a:t>Webhely vagy domain</a:t>
            </a:r>
          </a:p>
          <a:p>
            <a:pPr marL="640080" lvl="2" indent="0">
              <a:buNone/>
            </a:pPr>
            <a:r>
              <a:rPr lang="hu-HU" dirty="0"/>
              <a:t>s</a:t>
            </a:r>
            <a:r>
              <a:rPr lang="hu-HU" dirty="0" smtClean="0"/>
              <a:t>ite:</a:t>
            </a:r>
          </a:p>
          <a:p>
            <a:pPr lvl="1"/>
            <a:r>
              <a:rPr lang="hu-HU" dirty="0" smtClean="0"/>
              <a:t>Megjelenő kifejezések</a:t>
            </a:r>
          </a:p>
          <a:p>
            <a:pPr lvl="1"/>
            <a:r>
              <a:rPr lang="hu-HU" dirty="0" smtClean="0"/>
              <a:t>Biztonságos keresés</a:t>
            </a:r>
          </a:p>
          <a:p>
            <a:pPr lvl="1"/>
            <a:r>
              <a:rPr lang="hu-HU" dirty="0" smtClean="0"/>
              <a:t>Fájltípus</a:t>
            </a:r>
          </a:p>
          <a:p>
            <a:pPr marL="640080" lvl="2" indent="0">
              <a:buNone/>
            </a:pPr>
            <a:r>
              <a:rPr lang="hu-HU" dirty="0"/>
              <a:t>f</a:t>
            </a:r>
            <a:r>
              <a:rPr lang="hu-HU" dirty="0" smtClean="0"/>
              <a:t>iletype:</a:t>
            </a:r>
          </a:p>
          <a:p>
            <a:pPr lvl="1"/>
            <a:r>
              <a:rPr lang="hu-HU" dirty="0" smtClean="0"/>
              <a:t>Felhasználási jogok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br>
              <a:rPr lang="hu-HU" dirty="0" smtClean="0"/>
            </a:br>
            <a:r>
              <a:rPr lang="hu-HU" dirty="0" smtClean="0"/>
              <a:t>Speciális keresés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16980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Hasonló kifejezés</a:t>
            </a:r>
          </a:p>
          <a:p>
            <a:pPr lvl="1"/>
            <a:r>
              <a:rPr lang="hu-HU" dirty="0" smtClean="0"/>
              <a:t>~</a:t>
            </a:r>
            <a:endParaRPr lang="hu-HU" dirty="0"/>
          </a:p>
          <a:p>
            <a:r>
              <a:rPr lang="hu-HU" dirty="0" smtClean="0"/>
              <a:t>Helyettesítő kifejezés</a:t>
            </a:r>
          </a:p>
          <a:p>
            <a:pPr lvl="1"/>
            <a:r>
              <a:rPr lang="hu-HU" dirty="0" smtClean="0"/>
              <a:t>*</a:t>
            </a:r>
          </a:p>
          <a:p>
            <a:r>
              <a:rPr lang="hu-HU" dirty="0" smtClean="0"/>
              <a:t>Kivételek – Intelligens keresés</a:t>
            </a:r>
          </a:p>
          <a:p>
            <a:pPr lvl="1"/>
            <a:r>
              <a:rPr lang="hu-HU" dirty="0" smtClean="0"/>
              <a:t>Pl. 34*84</a:t>
            </a:r>
          </a:p>
          <a:p>
            <a:r>
              <a:rPr lang="hu-HU" dirty="0" smtClean="0"/>
              <a:t>Internetes előzmények</a:t>
            </a:r>
          </a:p>
          <a:p>
            <a:pPr lvl="1"/>
            <a:r>
              <a:rPr lang="hu-HU" dirty="0" smtClean="0"/>
              <a:t>Korábbi keresések  és meglátogatott oldalak alapján keresés finomítása</a:t>
            </a:r>
          </a:p>
          <a:p>
            <a:r>
              <a:rPr lang="hu-HU" dirty="0" smtClean="0"/>
              <a:t>Adott URL-címre mutató linket tartalmazó oldalak keresése</a:t>
            </a:r>
          </a:p>
          <a:p>
            <a:pPr lvl="1"/>
            <a:r>
              <a:rPr lang="hu-HU" dirty="0"/>
              <a:t>l</a:t>
            </a:r>
            <a:r>
              <a:rPr lang="hu-HU" dirty="0" smtClean="0"/>
              <a:t>ink:</a:t>
            </a:r>
          </a:p>
          <a:p>
            <a:r>
              <a:rPr lang="hu-HU" dirty="0" smtClean="0"/>
              <a:t>Adott URL-címhez hasonló oldalak keresése</a:t>
            </a:r>
          </a:p>
          <a:p>
            <a:pPr lvl="1"/>
            <a:r>
              <a:rPr lang="hu-HU" dirty="0"/>
              <a:t>r</a:t>
            </a:r>
            <a:r>
              <a:rPr lang="hu-HU" dirty="0" smtClean="0"/>
              <a:t>elated: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</a:t>
            </a:r>
            <a:br>
              <a:rPr lang="hu-HU" dirty="0" smtClean="0"/>
            </a:br>
            <a:r>
              <a:rPr lang="hu-HU" dirty="0" smtClean="0"/>
              <a:t>Egyéb keresési opciók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9767894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http://</a:t>
            </a:r>
            <a:r>
              <a:rPr lang="hu-HU" dirty="0" smtClean="0"/>
              <a:t>www.bing.com/account/general</a:t>
            </a:r>
          </a:p>
          <a:p>
            <a:r>
              <a:rPr lang="hu-HU" dirty="0" smtClean="0"/>
              <a:t>Általános</a:t>
            </a:r>
            <a:endParaRPr lang="hu-HU" dirty="0"/>
          </a:p>
          <a:p>
            <a:pPr lvl="1"/>
            <a:r>
              <a:rPr lang="hu-HU" dirty="0" smtClean="0"/>
              <a:t>Biztonségos keresés</a:t>
            </a:r>
          </a:p>
          <a:p>
            <a:pPr lvl="1"/>
            <a:r>
              <a:rPr lang="hu-HU" dirty="0" smtClean="0"/>
              <a:t>Keresési javaslat</a:t>
            </a:r>
          </a:p>
          <a:p>
            <a:pPr lvl="1"/>
            <a:r>
              <a:rPr lang="hu-HU" dirty="0" smtClean="0"/>
              <a:t>Megjelenítés nyelve</a:t>
            </a:r>
          </a:p>
          <a:p>
            <a:r>
              <a:rPr lang="hu-HU" dirty="0" smtClean="0"/>
              <a:t>Web</a:t>
            </a:r>
          </a:p>
          <a:p>
            <a:pPr lvl="1"/>
            <a:r>
              <a:rPr lang="hu-HU" dirty="0" smtClean="0"/>
              <a:t>Találatok száma</a:t>
            </a:r>
          </a:p>
          <a:p>
            <a:pPr lvl="1"/>
            <a:r>
              <a:rPr lang="hu-HU" dirty="0" smtClean="0"/>
              <a:t>Keresés nyelve</a:t>
            </a:r>
          </a:p>
          <a:p>
            <a:r>
              <a:rPr lang="hu-HU" dirty="0" smtClean="0"/>
              <a:t>Worldwide</a:t>
            </a:r>
          </a:p>
          <a:p>
            <a:pPr lvl="1"/>
            <a:r>
              <a:rPr lang="hu-HU" dirty="0" smtClean="0"/>
              <a:t>Régió-váltás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Bing</a:t>
            </a:r>
            <a:br>
              <a:rPr lang="hu-HU" dirty="0" smtClean="0"/>
            </a:br>
            <a:r>
              <a:rPr lang="hu-HU" dirty="0" smtClean="0"/>
              <a:t>keresési beállítások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16343181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http://msdn.microsoft.com/en-us/library/ff795620.aspx</a:t>
            </a:r>
          </a:p>
          <a:p>
            <a:r>
              <a:rPr lang="hu-HU" dirty="0" smtClean="0"/>
              <a:t>Logikai operátorok:</a:t>
            </a:r>
          </a:p>
          <a:p>
            <a:pPr lvl="1"/>
            <a:r>
              <a:rPr lang="hu-HU" dirty="0" smtClean="0"/>
              <a:t>AND / &amp; / &amp;&amp;, OR / |/ ||, NOT / -</a:t>
            </a:r>
          </a:p>
          <a:p>
            <a:r>
              <a:rPr lang="hu-HU" dirty="0" smtClean="0"/>
              <a:t>Pontos egyezés</a:t>
            </a:r>
          </a:p>
          <a:p>
            <a:pPr lvl="1"/>
            <a:r>
              <a:rPr lang="hu-HU" dirty="0" smtClean="0"/>
              <a:t>””</a:t>
            </a:r>
            <a:endParaRPr lang="hu-HU" dirty="0"/>
          </a:p>
          <a:p>
            <a:r>
              <a:rPr lang="hu-HU" dirty="0"/>
              <a:t>Webhely vagy </a:t>
            </a:r>
            <a:r>
              <a:rPr lang="hu-HU" dirty="0" smtClean="0"/>
              <a:t>domain</a:t>
            </a:r>
          </a:p>
          <a:p>
            <a:pPr lvl="1"/>
            <a:r>
              <a:rPr lang="hu-HU" dirty="0" smtClean="0"/>
              <a:t>site</a:t>
            </a:r>
            <a:r>
              <a:rPr lang="hu-HU" dirty="0"/>
              <a:t>:</a:t>
            </a:r>
          </a:p>
          <a:p>
            <a:r>
              <a:rPr lang="hu-HU" dirty="0" smtClean="0"/>
              <a:t>Fájltípus</a:t>
            </a:r>
          </a:p>
          <a:p>
            <a:pPr lvl="1"/>
            <a:r>
              <a:rPr lang="hu-HU" dirty="0" smtClean="0"/>
              <a:t>filetype</a:t>
            </a:r>
            <a:r>
              <a:rPr lang="hu-HU" dirty="0"/>
              <a:t>:</a:t>
            </a:r>
          </a:p>
          <a:p>
            <a:r>
              <a:rPr lang="hu-HU" dirty="0" smtClean="0"/>
              <a:t>...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BING</a:t>
            </a:r>
            <a:br>
              <a:rPr lang="hu-HU" dirty="0" smtClean="0"/>
            </a:br>
            <a:r>
              <a:rPr lang="hu-HU" dirty="0" smtClean="0"/>
              <a:t>Speciális keresés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4562253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http://</a:t>
            </a:r>
            <a:r>
              <a:rPr lang="hu-HU" dirty="0" smtClean="0"/>
              <a:t>scholar.google.com/scholar_settings</a:t>
            </a:r>
          </a:p>
          <a:p>
            <a:r>
              <a:rPr lang="hu-HU" dirty="0" smtClean="0"/>
              <a:t>Találatok</a:t>
            </a:r>
          </a:p>
          <a:p>
            <a:pPr lvl="1"/>
            <a:r>
              <a:rPr lang="hu-HU" dirty="0" smtClean="0"/>
              <a:t>Gyűjtemény</a:t>
            </a:r>
          </a:p>
          <a:p>
            <a:pPr lvl="1"/>
            <a:r>
              <a:rPr lang="hu-HU" dirty="0" smtClean="0"/>
              <a:t>Találatok száma</a:t>
            </a:r>
          </a:p>
          <a:p>
            <a:pPr lvl="1"/>
            <a:r>
              <a:rPr lang="hu-HU" dirty="0" smtClean="0"/>
              <a:t>Találatok megnyitásának helye</a:t>
            </a:r>
          </a:p>
          <a:p>
            <a:pPr lvl="1"/>
            <a:r>
              <a:rPr lang="hu-HU" dirty="0" smtClean="0"/>
              <a:t>Bibliográfia-kezelő</a:t>
            </a:r>
          </a:p>
          <a:p>
            <a:r>
              <a:rPr lang="hu-HU" dirty="0" smtClean="0"/>
              <a:t>Nyelvek</a:t>
            </a:r>
          </a:p>
          <a:p>
            <a:pPr lvl="1"/>
            <a:r>
              <a:rPr lang="hu-HU" dirty="0" smtClean="0"/>
              <a:t>Megjelenés</a:t>
            </a:r>
          </a:p>
          <a:p>
            <a:pPr lvl="1"/>
            <a:r>
              <a:rPr lang="hu-HU" dirty="0" smtClean="0"/>
              <a:t>Találatok</a:t>
            </a:r>
          </a:p>
          <a:p>
            <a:r>
              <a:rPr lang="hu-HU" dirty="0" smtClean="0"/>
              <a:t>Könyvtárlinkek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Google Tudós</a:t>
            </a:r>
            <a:br>
              <a:rPr lang="hu-HU" dirty="0" smtClean="0"/>
            </a:br>
            <a:r>
              <a:rPr lang="hu-HU" dirty="0" smtClean="0"/>
              <a:t>beállítások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20859137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Keresési különbség:</a:t>
            </a:r>
          </a:p>
          <a:p>
            <a:pPr lvl="1"/>
            <a:r>
              <a:rPr lang="en-US" dirty="0" err="1"/>
              <a:t>Új</a:t>
            </a:r>
            <a:r>
              <a:rPr lang="en-US" dirty="0"/>
              <a:t> </a:t>
            </a:r>
            <a:r>
              <a:rPr lang="en-US" dirty="0" err="1"/>
              <a:t>szerepben</a:t>
            </a:r>
            <a:r>
              <a:rPr lang="en-US" dirty="0"/>
              <a:t> a </a:t>
            </a:r>
            <a:r>
              <a:rPr lang="en-US" dirty="0" smtClean="0"/>
              <a:t>D-vitamin</a:t>
            </a:r>
            <a:endParaRPr lang="hu-HU" dirty="0" smtClean="0"/>
          </a:p>
          <a:p>
            <a:pPr lvl="1"/>
            <a:r>
              <a:rPr lang="hu-HU" dirty="0" smtClean="0"/>
              <a:t>„</a:t>
            </a:r>
            <a:r>
              <a:rPr lang="en-US" dirty="0" err="1"/>
              <a:t>Új</a:t>
            </a:r>
            <a:r>
              <a:rPr lang="en-US" dirty="0"/>
              <a:t> </a:t>
            </a:r>
            <a:r>
              <a:rPr lang="en-US" dirty="0" err="1"/>
              <a:t>szerepben</a:t>
            </a:r>
            <a:r>
              <a:rPr lang="en-US" dirty="0"/>
              <a:t> a D-vitamin</a:t>
            </a:r>
            <a:r>
              <a:rPr lang="hu-HU" dirty="0" smtClean="0"/>
              <a:t>”</a:t>
            </a:r>
          </a:p>
          <a:p>
            <a:r>
              <a:rPr lang="hu-HU" dirty="0" smtClean="0"/>
              <a:t>Keresési különbség:</a:t>
            </a:r>
          </a:p>
          <a:p>
            <a:pPr lvl="1"/>
            <a:r>
              <a:rPr lang="en-US" dirty="0" smtClean="0"/>
              <a:t>melanoma </a:t>
            </a:r>
            <a:r>
              <a:rPr lang="en-US" dirty="0"/>
              <a:t>cell lines University of </a:t>
            </a:r>
            <a:r>
              <a:rPr lang="en-US" dirty="0" smtClean="0"/>
              <a:t>Debrecen</a:t>
            </a:r>
            <a:endParaRPr lang="hu-HU" dirty="0" smtClean="0"/>
          </a:p>
          <a:p>
            <a:pPr lvl="1"/>
            <a:r>
              <a:rPr lang="hu-HU" dirty="0" smtClean="0"/>
              <a:t>Google</a:t>
            </a:r>
          </a:p>
          <a:p>
            <a:pPr lvl="1"/>
            <a:r>
              <a:rPr lang="hu-HU" dirty="0" smtClean="0"/>
              <a:t>Google Tudós</a:t>
            </a:r>
          </a:p>
          <a:p>
            <a:pPr lvl="1"/>
            <a:r>
              <a:rPr lang="hu-HU" dirty="0" smtClean="0"/>
              <a:t>Bing</a:t>
            </a:r>
          </a:p>
          <a:p>
            <a:r>
              <a:rPr lang="hu-HU" dirty="0" smtClean="0"/>
              <a:t>Keresni egy teljes szöveggel elérhető cikket, mely a diabetes mellittus-szal foglalkozik, és a szerzők között szerepel Barkai László 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 - Keresés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3471317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Tömörítés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1511503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Célja:</a:t>
            </a:r>
          </a:p>
          <a:p>
            <a:pPr marL="45720" indent="0">
              <a:buNone/>
            </a:pPr>
            <a:r>
              <a:rPr lang="hu-HU" dirty="0" smtClean="0"/>
              <a:t>	A tartalom megőrzése mellett az adat méretének 	csökkentése</a:t>
            </a:r>
          </a:p>
          <a:p>
            <a:pPr marL="45720" indent="0">
              <a:buNone/>
            </a:pPr>
            <a:endParaRPr lang="hu-HU" dirty="0" smtClean="0"/>
          </a:p>
          <a:p>
            <a:r>
              <a:rPr lang="hu-HU" dirty="0" smtClean="0"/>
              <a:t>Forrás – Archívum</a:t>
            </a:r>
          </a:p>
          <a:p>
            <a:r>
              <a:rPr lang="hu-HU" dirty="0" smtClean="0"/>
              <a:t>Egy- vagy kétirányú folyamat</a:t>
            </a:r>
          </a:p>
          <a:p>
            <a:pPr lvl="1"/>
            <a:r>
              <a:rPr lang="hu-HU" dirty="0" smtClean="0"/>
              <a:t>Becsomagolás</a:t>
            </a:r>
          </a:p>
          <a:p>
            <a:pPr lvl="1"/>
            <a:r>
              <a:rPr lang="hu-HU" dirty="0" smtClean="0"/>
              <a:t>Kibontás</a:t>
            </a:r>
          </a:p>
          <a:p>
            <a:r>
              <a:rPr lang="hu-HU" dirty="0" smtClean="0"/>
              <a:t>Tömörítési módok:</a:t>
            </a:r>
          </a:p>
          <a:p>
            <a:pPr lvl="1"/>
            <a:r>
              <a:rPr lang="hu-HU" dirty="0" smtClean="0"/>
              <a:t>Veszteséges tömörítés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Az eredeti forma nem állítható vissza</a:t>
            </a:r>
          </a:p>
          <a:p>
            <a:pPr lvl="1"/>
            <a:r>
              <a:rPr lang="hu-HU" dirty="0" smtClean="0"/>
              <a:t>Veszteségmentes tömörítés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Az adat visszállítható az eredeti állapotba a megfelelő eljárárs 	segítségével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Tömörítők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1562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Egyirányú folyamat</a:t>
            </a:r>
          </a:p>
          <a:p>
            <a:r>
              <a:rPr lang="hu-HU" dirty="0" smtClean="0"/>
              <a:t>Nincs lehetőség visszaalakításra</a:t>
            </a:r>
          </a:p>
          <a:p>
            <a:r>
              <a:rPr lang="hu-HU" dirty="0" smtClean="0"/>
              <a:t>Információvesztéssel jár</a:t>
            </a:r>
          </a:p>
          <a:p>
            <a:r>
              <a:rPr lang="hu-HU" dirty="0" smtClean="0"/>
              <a:t>Minőségromlás</a:t>
            </a:r>
          </a:p>
          <a:p>
            <a:r>
              <a:rPr lang="hu-HU" dirty="0" smtClean="0"/>
              <a:t>Az eredményként létrejött formátum közvetlenül felhasználható</a:t>
            </a:r>
          </a:p>
          <a:p>
            <a:r>
              <a:rPr lang="hu-HU" dirty="0" smtClean="0"/>
              <a:t>Alkalmazás:</a:t>
            </a:r>
          </a:p>
          <a:p>
            <a:pPr lvl="1"/>
            <a:r>
              <a:rPr lang="hu-HU" dirty="0" smtClean="0"/>
              <a:t>BMP -&gt; JPEG</a:t>
            </a:r>
          </a:p>
          <a:p>
            <a:pPr lvl="1"/>
            <a:r>
              <a:rPr lang="hu-HU" dirty="0" smtClean="0"/>
              <a:t>WAV -&gt; MP3</a:t>
            </a:r>
          </a:p>
          <a:p>
            <a:pPr lvl="1"/>
            <a:r>
              <a:rPr lang="hu-HU" dirty="0" smtClean="0"/>
              <a:t>AVI -&gt; MPEG</a:t>
            </a:r>
          </a:p>
          <a:p>
            <a:pPr lvl="1"/>
            <a:r>
              <a:rPr lang="hu-HU" dirty="0" smtClean="0"/>
              <a:t>AVI -&gt; DIVX</a:t>
            </a:r>
          </a:p>
          <a:p>
            <a:pPr lvl="1"/>
            <a:endParaRPr lang="hu-HU" dirty="0" smtClean="0"/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Veszteséges Tömörítés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24121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Kétirányú folyamat</a:t>
            </a:r>
          </a:p>
          <a:p>
            <a:r>
              <a:rPr lang="hu-HU" dirty="0" smtClean="0"/>
              <a:t>Az adat eredti formára visszaalakítható</a:t>
            </a:r>
          </a:p>
          <a:p>
            <a:r>
              <a:rPr lang="hu-HU" dirty="0" smtClean="0"/>
              <a:t>Nem jár adat- és minőségvesztéssel</a:t>
            </a:r>
          </a:p>
          <a:p>
            <a:r>
              <a:rPr lang="hu-HU" dirty="0" smtClean="0"/>
              <a:t>Az új formátum önmagában nem értelmezhető (kicsomagolást igényel)</a:t>
            </a:r>
          </a:p>
          <a:p>
            <a:r>
              <a:rPr lang="hu-HU" dirty="0" smtClean="0"/>
              <a:t>Különböző tömörítő-eljárások léteznek</a:t>
            </a:r>
          </a:p>
          <a:p>
            <a:r>
              <a:rPr lang="hu-HU" dirty="0" smtClean="0"/>
              <a:t>Különböző tömörítő-programok léteznek</a:t>
            </a:r>
          </a:p>
          <a:p>
            <a:pPr lvl="1"/>
            <a:r>
              <a:rPr lang="hu-HU" dirty="0" smtClean="0"/>
              <a:t>Operációs rendszer beépített alkalmazása</a:t>
            </a:r>
          </a:p>
          <a:p>
            <a:pPr lvl="1"/>
            <a:r>
              <a:rPr lang="hu-HU" dirty="0" smtClean="0"/>
              <a:t>Ingyenes alkalamzások</a:t>
            </a:r>
          </a:p>
          <a:p>
            <a:pPr lvl="1"/>
            <a:r>
              <a:rPr lang="hu-HU" dirty="0" smtClean="0"/>
              <a:t>Kereskedelmi alkalmazások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VeszteségMentes tömörítés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19539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Nem igényel külön program telepítését</a:t>
            </a:r>
          </a:p>
          <a:p>
            <a:r>
              <a:rPr lang="hu-HU" dirty="0" smtClean="0"/>
              <a:t>ZIP formátum</a:t>
            </a:r>
          </a:p>
          <a:p>
            <a:r>
              <a:rPr lang="hu-HU" dirty="0" smtClean="0"/>
              <a:t>Több operációs rendszer:</a:t>
            </a:r>
          </a:p>
          <a:p>
            <a:pPr lvl="1"/>
            <a:r>
              <a:rPr lang="hu-HU" dirty="0" smtClean="0"/>
              <a:t>Windows</a:t>
            </a:r>
          </a:p>
          <a:p>
            <a:pPr lvl="1"/>
            <a:r>
              <a:rPr lang="hu-HU" dirty="0" smtClean="0"/>
              <a:t>Mac OS X</a:t>
            </a:r>
          </a:p>
          <a:p>
            <a:pPr lvl="1"/>
            <a:r>
              <a:rPr lang="hu-HU" dirty="0" smtClean="0"/>
              <a:t>Linux</a:t>
            </a:r>
            <a:endParaRPr lang="hu-HU" dirty="0"/>
          </a:p>
          <a:p>
            <a:r>
              <a:rPr lang="hu-HU" dirty="0" smtClean="0"/>
              <a:t>Alapvető funkciókat biztosít</a:t>
            </a:r>
          </a:p>
          <a:p>
            <a:pPr lvl="1"/>
            <a:r>
              <a:rPr lang="hu-HU" dirty="0" smtClean="0"/>
              <a:t>Egyszerű kibontás</a:t>
            </a:r>
          </a:p>
          <a:p>
            <a:pPr lvl="1"/>
            <a:r>
              <a:rPr lang="hu-HU" dirty="0" smtClean="0"/>
              <a:t>Paraméterezés nélküli becsomagolás</a:t>
            </a:r>
          </a:p>
          <a:p>
            <a:r>
              <a:rPr lang="hu-HU" dirty="0" smtClean="0"/>
              <a:t>Windows:</a:t>
            </a:r>
          </a:p>
          <a:p>
            <a:pPr lvl="1"/>
            <a:r>
              <a:rPr lang="hu-HU" dirty="0" smtClean="0"/>
              <a:t>Kibontás - Dupla kattintás -&gt; Fájlok felhasználása</a:t>
            </a:r>
          </a:p>
          <a:p>
            <a:pPr lvl="1"/>
            <a:r>
              <a:rPr lang="hu-HU" dirty="0" smtClean="0"/>
              <a:t>Becsomagolás – Kijelölés (klasszikus módon) -&gt; Helyi menü -&gt; Küldés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BeÉpített funkció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5671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Grafikus felületet biztosít</a:t>
            </a:r>
          </a:p>
          <a:p>
            <a:r>
              <a:rPr lang="hu-HU" dirty="0" smtClean="0"/>
              <a:t>Bővített funkcionalitás:</a:t>
            </a:r>
          </a:p>
          <a:p>
            <a:pPr lvl="1"/>
            <a:r>
              <a:rPr lang="hu-HU" dirty="0" smtClean="0"/>
              <a:t>Tömörítés mértéke</a:t>
            </a:r>
          </a:p>
          <a:p>
            <a:pPr lvl="1"/>
            <a:r>
              <a:rPr lang="hu-HU" dirty="0" smtClean="0"/>
              <a:t>Jelszóvédelem</a:t>
            </a:r>
          </a:p>
          <a:p>
            <a:pPr lvl="1"/>
            <a:r>
              <a:rPr lang="hu-HU" dirty="0" smtClean="0"/>
              <a:t>Titkosítási eljárás</a:t>
            </a:r>
          </a:p>
          <a:p>
            <a:pPr lvl="1"/>
            <a:r>
              <a:rPr lang="hu-HU" dirty="0" smtClean="0"/>
              <a:t>Archívum neve és a mentés helye</a:t>
            </a:r>
          </a:p>
          <a:p>
            <a:pPr lvl="1"/>
            <a:r>
              <a:rPr lang="hu-HU" dirty="0" smtClean="0"/>
              <a:t>Hozzáadás az archívumhoz</a:t>
            </a:r>
          </a:p>
          <a:p>
            <a:pPr lvl="1"/>
            <a:r>
              <a:rPr lang="hu-HU" dirty="0" smtClean="0"/>
              <a:t>Fájl törlése az archívumból</a:t>
            </a:r>
          </a:p>
          <a:p>
            <a:pPr lvl="1"/>
            <a:r>
              <a:rPr lang="hu-HU" dirty="0" smtClean="0"/>
              <a:t>Darabolás</a:t>
            </a:r>
          </a:p>
          <a:p>
            <a:pPr lvl="1"/>
            <a:r>
              <a:rPr lang="hu-HU" dirty="0" smtClean="0"/>
              <a:t>Önkicsomagoló fájl készítése</a:t>
            </a:r>
          </a:p>
          <a:p>
            <a:r>
              <a:rPr lang="hu-HU" dirty="0" smtClean="0"/>
              <a:t>WinZIP</a:t>
            </a:r>
          </a:p>
          <a:p>
            <a:r>
              <a:rPr lang="hu-HU" dirty="0" smtClean="0"/>
              <a:t>WinRAR</a:t>
            </a:r>
          </a:p>
          <a:p>
            <a:r>
              <a:rPr lang="hu-HU" dirty="0" smtClean="0"/>
              <a:t>7-Zip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Segédprogram (Windows)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15549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Tömörítési hatékonyság</a:t>
            </a:r>
          </a:p>
          <a:p>
            <a:r>
              <a:rPr lang="hu-HU" dirty="0" smtClean="0"/>
              <a:t>Időigény</a:t>
            </a:r>
          </a:p>
          <a:p>
            <a:r>
              <a:rPr lang="hu-HU" dirty="0" smtClean="0"/>
              <a:t>Többletszolgáltatás</a:t>
            </a:r>
          </a:p>
          <a:p>
            <a:r>
              <a:rPr lang="hu-HU" dirty="0" smtClean="0"/>
              <a:t>Formátum népszerűsége</a:t>
            </a:r>
          </a:p>
          <a:p>
            <a:r>
              <a:rPr lang="hu-HU" dirty="0" smtClean="0"/>
              <a:t>Formátumok:</a:t>
            </a:r>
          </a:p>
          <a:p>
            <a:pPr lvl="1"/>
            <a:r>
              <a:rPr lang="hu-HU" dirty="0" smtClean="0"/>
              <a:t>ZIP</a:t>
            </a:r>
          </a:p>
          <a:p>
            <a:pPr lvl="2"/>
            <a:r>
              <a:rPr lang="hu-HU" dirty="0" smtClean="0"/>
              <a:t>Legelterjedtebb</a:t>
            </a:r>
          </a:p>
          <a:p>
            <a:pPr lvl="2"/>
            <a:r>
              <a:rPr lang="hu-HU" dirty="0" smtClean="0"/>
              <a:t>Nem túl hatékony</a:t>
            </a:r>
          </a:p>
          <a:p>
            <a:pPr lvl="2"/>
            <a:r>
              <a:rPr lang="hu-HU" dirty="0" smtClean="0"/>
              <a:t>Legtöbb alkalmazás kezeli</a:t>
            </a:r>
          </a:p>
          <a:p>
            <a:pPr lvl="1"/>
            <a:r>
              <a:rPr lang="hu-HU" dirty="0" smtClean="0"/>
              <a:t>RAR</a:t>
            </a:r>
          </a:p>
          <a:p>
            <a:pPr lvl="2"/>
            <a:r>
              <a:rPr lang="hu-HU" dirty="0" smtClean="0"/>
              <a:t>Tömörítés mértéke hatékony</a:t>
            </a:r>
          </a:p>
          <a:p>
            <a:pPr lvl="2"/>
            <a:r>
              <a:rPr lang="hu-HU" dirty="0" smtClean="0"/>
              <a:t>Sok program ki tudja csomagolni</a:t>
            </a:r>
          </a:p>
          <a:p>
            <a:pPr lvl="2"/>
            <a:r>
              <a:rPr lang="hu-HU" dirty="0" smtClean="0"/>
              <a:t>Tömörítési eljárásként csak kevés, és fizetős alkalmazás tudja használni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Szempontok és</a:t>
            </a:r>
            <a:br>
              <a:rPr lang="hu-HU" dirty="0" smtClean="0"/>
            </a:br>
            <a:r>
              <a:rPr lang="hu-HU" dirty="0" smtClean="0"/>
              <a:t>Legnépszerűbb formátumok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41803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Keresés:</a:t>
            </a:r>
          </a:p>
          <a:p>
            <a:pPr lvl="1"/>
            <a:r>
              <a:rPr lang="hu-HU" dirty="0" smtClean="0"/>
              <a:t>A megfelelő kérelem letöltése, amennyiben az egyetemen informatika szakosként el akarunk fogadtatni egy tantárgyat</a:t>
            </a:r>
          </a:p>
          <a:p>
            <a:r>
              <a:rPr lang="hu-HU" dirty="0" smtClean="0"/>
              <a:t>Tömörítés:</a:t>
            </a:r>
          </a:p>
          <a:p>
            <a:pPr lvl="1"/>
            <a:r>
              <a:rPr lang="hu-HU" dirty="0" smtClean="0"/>
              <a:t>A korábban letöltött Barkai cikkel együtt betömöríteni gyak_neptunkód.zip néven és formában</a:t>
            </a:r>
            <a:endParaRPr lang="hu-HU" dirty="0"/>
          </a:p>
          <a:p>
            <a:r>
              <a:rPr lang="hu-HU" dirty="0" smtClean="0"/>
              <a:t>E-mail:</a:t>
            </a:r>
          </a:p>
          <a:p>
            <a:pPr lvl="1"/>
            <a:r>
              <a:rPr lang="hu-HU" dirty="0" smtClean="0"/>
              <a:t>Elküldeni csatolt állományként a </a:t>
            </a:r>
            <a:r>
              <a:rPr lang="hu-HU" dirty="0" smtClean="0">
                <a:hlinkClick r:id="rId2"/>
              </a:rPr>
              <a:t>odlainfo@gmail.com</a:t>
            </a:r>
            <a:r>
              <a:rPr lang="hu-HU" dirty="0" smtClean="0"/>
              <a:t> címre</a:t>
            </a:r>
            <a:endParaRPr lang="hu-HU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 - Tömörítés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81292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E-MAIL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5769224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BBN – Ray Tomlinson</a:t>
            </a:r>
          </a:p>
          <a:p>
            <a:r>
              <a:rPr lang="hu-HU" dirty="0" smtClean="0"/>
              <a:t>1971 – üzenetküldő rendszer (saját szórakoztatásra)</a:t>
            </a:r>
          </a:p>
          <a:p>
            <a:r>
              <a:rPr lang="hu-HU" dirty="0" smtClean="0"/>
              <a:t>Korábban: ugyanazon számítógép – postafiók szerkesztése</a:t>
            </a:r>
          </a:p>
          <a:p>
            <a:r>
              <a:rPr lang="hu-HU" dirty="0" smtClean="0"/>
              <a:t>Postafiók nevének és a számítógép nevének elválasztása -&gt; @</a:t>
            </a:r>
          </a:p>
          <a:p>
            <a:r>
              <a:rPr lang="hu-HU" dirty="0" smtClean="0"/>
              <a:t>Első e-mail elküldése</a:t>
            </a:r>
          </a:p>
          <a:p>
            <a:pPr lvl="1"/>
            <a:r>
              <a:rPr lang="hu-HU" dirty="0" smtClean="0"/>
              <a:t>1971. november-december</a:t>
            </a:r>
          </a:p>
          <a:p>
            <a:pPr lvl="1"/>
            <a:r>
              <a:rPr lang="hu-HU" dirty="0" smtClean="0"/>
              <a:t>BBN-TENEXA  -  BBN-TENEXB</a:t>
            </a:r>
          </a:p>
          <a:p>
            <a:pPr lvl="1"/>
            <a:r>
              <a:rPr lang="hu-HU" dirty="0" smtClean="0"/>
              <a:t>TOMLINSON@BBN-TENEXB -&gt;  TOMLINSON@BBN-TENEXA</a:t>
            </a:r>
          </a:p>
          <a:p>
            <a:pPr lvl="1"/>
            <a:r>
              <a:rPr lang="hu-HU" dirty="0" smtClean="0"/>
              <a:t>„... az üzenet szövege teljességgel felejthető volt, talán „QWERTYUIOP” vagy „TESTING 1 2 3 4” ...” </a:t>
            </a:r>
          </a:p>
          <a:p>
            <a:r>
              <a:rPr lang="hu-HU" dirty="0" smtClean="0"/>
              <a:t>Hivatali, sőt magáncélú kommunikáció meglepő mértékben fejlődik</a:t>
            </a:r>
          </a:p>
          <a:p>
            <a:r>
              <a:rPr lang="hu-HU" dirty="0" smtClean="0"/>
              <a:t>1973 – Az ARPANET forgalmának 75%-át az e-mail jelenti</a:t>
            </a:r>
          </a:p>
          <a:p>
            <a:r>
              <a:rPr lang="hu-HU" dirty="0" smtClean="0"/>
              <a:t>1978 – Licklider; Vezza: „Az információ megosztása a legfontosabb típusa az erőforrások megosztásának.”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E-Mail Története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79442819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1980-as évek</a:t>
            </a:r>
          </a:p>
          <a:p>
            <a:r>
              <a:rPr lang="hu-HU" dirty="0" smtClean="0"/>
              <a:t>Akadémiai hálózat kiépítése</a:t>
            </a:r>
          </a:p>
          <a:p>
            <a:r>
              <a:rPr lang="hu-HU" dirty="0" smtClean="0"/>
              <a:t>SZTAKI</a:t>
            </a:r>
          </a:p>
          <a:p>
            <a:r>
              <a:rPr lang="hu-HU" dirty="0" smtClean="0"/>
              <a:t>Saját fejlesztésű levelező alkalmazás:</a:t>
            </a:r>
          </a:p>
          <a:p>
            <a:pPr marL="45720" indent="0">
              <a:buNone/>
            </a:pPr>
            <a:r>
              <a:rPr lang="hu-HU" dirty="0" smtClean="0"/>
              <a:t>	ELLA (Elektronikus Levelező Automata)</a:t>
            </a:r>
            <a:endParaRPr lang="hu-HU" dirty="0"/>
          </a:p>
          <a:p>
            <a:r>
              <a:rPr lang="hu-HU" dirty="0" smtClean="0"/>
              <a:t>1991. október – Első magyar levelezőlista:</a:t>
            </a:r>
          </a:p>
          <a:p>
            <a:pPr marL="45720" indent="0">
              <a:buNone/>
            </a:pPr>
            <a:r>
              <a:rPr lang="hu-HU" dirty="0" smtClean="0"/>
              <a:t>	KATALIST – könyvtár-informatikai téma</a:t>
            </a:r>
          </a:p>
          <a:p>
            <a:pPr marL="45720" indent="0">
              <a:buNone/>
            </a:pPr>
            <a:r>
              <a:rPr lang="hu-HU" dirty="0"/>
              <a:t>	</a:t>
            </a:r>
            <a:r>
              <a:rPr lang="hu-HU" dirty="0" smtClean="0"/>
              <a:t>Még most is aktív lista</a:t>
            </a:r>
            <a:endParaRPr lang="hu-HU" dirty="0"/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E-Mail története</a:t>
            </a:r>
            <a:br>
              <a:rPr lang="hu-HU" dirty="0" smtClean="0"/>
            </a:br>
            <a:r>
              <a:rPr lang="hu-HU" dirty="0" smtClean="0"/>
              <a:t>Magyarországon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66800132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Két fő elem:</a:t>
            </a:r>
          </a:p>
          <a:p>
            <a:pPr lvl="1"/>
            <a:r>
              <a:rPr lang="hu-HU" dirty="0" smtClean="0"/>
              <a:t>Levelező  szerver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Fogadó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	Postafiók biztosítása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Küldő</a:t>
            </a:r>
          </a:p>
          <a:p>
            <a:pPr lvl="1"/>
            <a:r>
              <a:rPr lang="hu-HU" dirty="0" smtClean="0"/>
              <a:t>Email kliens</a:t>
            </a:r>
          </a:p>
          <a:p>
            <a:pPr marL="365760" lvl="1" indent="0">
              <a:buNone/>
            </a:pPr>
            <a:r>
              <a:rPr lang="hu-HU" dirty="0"/>
              <a:t>	</a:t>
            </a:r>
            <a:r>
              <a:rPr lang="hu-HU" dirty="0" smtClean="0"/>
              <a:t>Olyan alkalmazás, melynek segítségével emaileket lehet írni, 	küldeni, fogadni és rendszerezni.</a:t>
            </a:r>
          </a:p>
          <a:p>
            <a:r>
              <a:rPr lang="hu-HU" dirty="0" smtClean="0"/>
              <a:t>Használt protokollok:</a:t>
            </a:r>
          </a:p>
          <a:p>
            <a:pPr lvl="1"/>
            <a:r>
              <a:rPr lang="hu-HU" dirty="0" smtClean="0"/>
              <a:t>Küldés</a:t>
            </a:r>
          </a:p>
          <a:p>
            <a:pPr lvl="2"/>
            <a:r>
              <a:rPr lang="hu-HU" dirty="0" smtClean="0"/>
              <a:t>SMTP</a:t>
            </a:r>
          </a:p>
          <a:p>
            <a:pPr lvl="1"/>
            <a:r>
              <a:rPr lang="hu-HU" dirty="0" smtClean="0"/>
              <a:t>Fogadás</a:t>
            </a:r>
          </a:p>
          <a:p>
            <a:pPr lvl="2"/>
            <a:r>
              <a:rPr lang="hu-HU" dirty="0" smtClean="0"/>
              <a:t>POP3</a:t>
            </a:r>
          </a:p>
          <a:p>
            <a:pPr lvl="2"/>
            <a:r>
              <a:rPr lang="hu-HU" dirty="0" smtClean="0"/>
              <a:t>IMAP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Elektronikus levelezés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80896595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MS Outlook</a:t>
            </a:r>
          </a:p>
          <a:p>
            <a:pPr lvl="1"/>
            <a:r>
              <a:rPr lang="hu-HU" dirty="0" smtClean="0"/>
              <a:t>A Microsoft Office programcsomag része</a:t>
            </a:r>
          </a:p>
          <a:p>
            <a:pPr lvl="1"/>
            <a:r>
              <a:rPr lang="hu-HU" dirty="0" smtClean="0"/>
              <a:t>Fizetős alkalmazás</a:t>
            </a:r>
          </a:p>
          <a:p>
            <a:pPr lvl="1"/>
            <a:r>
              <a:rPr lang="hu-HU" dirty="0" smtClean="0"/>
              <a:t>Ingyenes alternatíva: Windows Live Mail</a:t>
            </a:r>
          </a:p>
          <a:p>
            <a:r>
              <a:rPr lang="hu-HU" dirty="0" smtClean="0"/>
              <a:t>Apple Mail</a:t>
            </a:r>
          </a:p>
          <a:p>
            <a:pPr lvl="1"/>
            <a:r>
              <a:rPr lang="hu-HU" dirty="0" smtClean="0"/>
              <a:t>Macintosh fejlesztés</a:t>
            </a:r>
          </a:p>
          <a:p>
            <a:pPr lvl="1"/>
            <a:r>
              <a:rPr lang="hu-HU" dirty="0" smtClean="0"/>
              <a:t>Egyszerű</a:t>
            </a:r>
          </a:p>
          <a:p>
            <a:pPr lvl="1"/>
            <a:r>
              <a:rPr lang="hu-HU" dirty="0" smtClean="0"/>
              <a:t>Ingyenes</a:t>
            </a:r>
          </a:p>
          <a:p>
            <a:r>
              <a:rPr lang="hu-HU" dirty="0" smtClean="0"/>
              <a:t>Opera</a:t>
            </a:r>
          </a:p>
          <a:p>
            <a:pPr lvl="1"/>
            <a:r>
              <a:rPr lang="hu-HU" dirty="0" smtClean="0"/>
              <a:t>Böngészőbe beépített levelező</a:t>
            </a:r>
          </a:p>
          <a:p>
            <a:r>
              <a:rPr lang="hu-HU" dirty="0" smtClean="0"/>
              <a:t>Thnderbird</a:t>
            </a:r>
          </a:p>
          <a:p>
            <a:pPr lvl="1"/>
            <a:r>
              <a:rPr lang="hu-HU" dirty="0" smtClean="0"/>
              <a:t>Minden oprendszeren használható</a:t>
            </a:r>
          </a:p>
          <a:p>
            <a:pPr lvl="1"/>
            <a:r>
              <a:rPr lang="hu-HU" dirty="0" smtClean="0"/>
              <a:t>Ingyenes</a:t>
            </a:r>
          </a:p>
          <a:p>
            <a:pPr lvl="1"/>
            <a:r>
              <a:rPr lang="hu-HU" dirty="0" smtClean="0"/>
              <a:t>Folyamatos fejlesztések</a:t>
            </a:r>
          </a:p>
          <a:p>
            <a:pPr lvl="1"/>
            <a:r>
              <a:rPr lang="hu-HU" dirty="0" smtClean="0"/>
              <a:t>Bővítmények</a:t>
            </a:r>
          </a:p>
          <a:p>
            <a:r>
              <a:rPr lang="hu-HU" dirty="0" smtClean="0"/>
              <a:t>Gmail</a:t>
            </a:r>
          </a:p>
          <a:p>
            <a:pPr lvl="1"/>
            <a:r>
              <a:rPr lang="hu-HU" dirty="0" smtClean="0"/>
              <a:t>Nem minősül kliensnek a klasszikus értelemben</a:t>
            </a:r>
          </a:p>
          <a:p>
            <a:pPr lvl="1"/>
            <a:r>
              <a:rPr lang="hu-HU" dirty="0" smtClean="0"/>
              <a:t>Legnépszerűbb webes e-mail szolgáltatás</a:t>
            </a:r>
          </a:p>
          <a:p>
            <a:pPr lvl="1"/>
            <a:r>
              <a:rPr lang="hu-HU" dirty="0" smtClean="0"/>
              <a:t>Ingyenes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Legnépszerűbb levélküldő alkalmazások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8442199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Feladó</a:t>
            </a:r>
          </a:p>
          <a:p>
            <a:r>
              <a:rPr lang="hu-HU" dirty="0" smtClean="0"/>
              <a:t>Címzett(ek)</a:t>
            </a:r>
          </a:p>
          <a:p>
            <a:r>
              <a:rPr lang="hu-HU" dirty="0" smtClean="0"/>
              <a:t>Tárgy</a:t>
            </a:r>
          </a:p>
          <a:p>
            <a:r>
              <a:rPr lang="hu-HU" dirty="0" smtClean="0"/>
              <a:t>Dátum</a:t>
            </a:r>
          </a:p>
          <a:p>
            <a:r>
              <a:rPr lang="hu-HU" dirty="0" smtClean="0"/>
              <a:t>Üzenet</a:t>
            </a:r>
          </a:p>
          <a:p>
            <a:r>
              <a:rPr lang="hu-HU" dirty="0" smtClean="0"/>
              <a:t>Csatolmány(ok)</a:t>
            </a:r>
          </a:p>
          <a:p>
            <a:r>
              <a:rPr lang="hu-HU" dirty="0" smtClean="0"/>
              <a:t>Aláírás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EMAIL felépítése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43315700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/>
              <a:t>Általános – I.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844824"/>
            <a:ext cx="6968641" cy="397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8278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/>
              <a:t>Általános – </a:t>
            </a:r>
            <a:r>
              <a:rPr lang="hu-HU" dirty="0" smtClean="0"/>
              <a:t>II.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8" y="1844824"/>
            <a:ext cx="7062676" cy="3879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49343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/>
              <a:t>Általános – </a:t>
            </a:r>
            <a:r>
              <a:rPr lang="hu-HU" dirty="0" smtClean="0"/>
              <a:t>III.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844824"/>
            <a:ext cx="7013277" cy="413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99238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/>
              <a:t>Általános – </a:t>
            </a:r>
            <a:r>
              <a:rPr lang="hu-HU" dirty="0" smtClean="0"/>
              <a:t>IV.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844824"/>
            <a:ext cx="7030751" cy="411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931147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Címkék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grpSp>
        <p:nvGrpSpPr>
          <p:cNvPr id="7" name="Group 6"/>
          <p:cNvGrpSpPr/>
          <p:nvPr/>
        </p:nvGrpSpPr>
        <p:grpSpPr>
          <a:xfrm>
            <a:off x="83622" y="1484784"/>
            <a:ext cx="7020272" cy="4762403"/>
            <a:chOff x="1996" y="1052736"/>
            <a:chExt cx="7020272" cy="476240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96" y="3212976"/>
              <a:ext cx="7020272" cy="260216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96" y="1052736"/>
              <a:ext cx="7020272" cy="2905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90958745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Bejövő üzenetek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988840"/>
            <a:ext cx="7020272" cy="255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18888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Fiókok és importálás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844824"/>
            <a:ext cx="7004272" cy="393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0368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Szűrök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772816"/>
            <a:ext cx="7048236" cy="43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396825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Átirányítás és POP/IMAP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GMAIL </a:t>
            </a:r>
            <a:r>
              <a:rPr lang="hu-HU" sz="1600" dirty="0"/>
              <a:t>beállítások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916832"/>
            <a:ext cx="7011233" cy="3311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247209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Új üzenet</a:t>
            </a:r>
          </a:p>
          <a:p>
            <a:pPr lvl="1"/>
            <a:r>
              <a:rPr lang="hu-HU" dirty="0" smtClean="0"/>
              <a:t>Egyszerű szöveges üzenet</a:t>
            </a:r>
          </a:p>
          <a:p>
            <a:pPr lvl="1"/>
            <a:r>
              <a:rPr lang="hu-HU" dirty="0" smtClean="0"/>
              <a:t>HTML üzenet</a:t>
            </a:r>
          </a:p>
          <a:p>
            <a:pPr lvl="1"/>
            <a:r>
              <a:rPr lang="hu-HU" dirty="0" smtClean="0"/>
              <a:t>Címzettek meghatározása</a:t>
            </a:r>
          </a:p>
          <a:p>
            <a:pPr lvl="2"/>
            <a:r>
              <a:rPr lang="hu-HU" dirty="0" smtClean="0"/>
              <a:t>To - Címzett</a:t>
            </a:r>
          </a:p>
          <a:p>
            <a:pPr lvl="2"/>
            <a:r>
              <a:rPr lang="hu-HU" dirty="0" smtClean="0"/>
              <a:t>Cc - Másolatot kap</a:t>
            </a:r>
          </a:p>
          <a:p>
            <a:pPr lvl="2"/>
            <a:r>
              <a:rPr lang="hu-HU" dirty="0" smtClean="0"/>
              <a:t>Bcc – Titkos másolatot kap</a:t>
            </a:r>
          </a:p>
          <a:p>
            <a:pPr lvl="1"/>
            <a:r>
              <a:rPr lang="hu-HU" dirty="0" smtClean="0"/>
              <a:t>Automatikus visszajelzés kérése</a:t>
            </a:r>
          </a:p>
          <a:p>
            <a:r>
              <a:rPr lang="hu-HU" dirty="0" smtClean="0"/>
              <a:t>Válasz</a:t>
            </a:r>
          </a:p>
          <a:p>
            <a:pPr lvl="1"/>
            <a:r>
              <a:rPr lang="hu-HU" dirty="0" smtClean="0"/>
              <a:t>Válaszcímek meghatározása</a:t>
            </a:r>
          </a:p>
          <a:p>
            <a:pPr lvl="2"/>
            <a:r>
              <a:rPr lang="hu-HU" dirty="0" smtClean="0"/>
              <a:t>Válasz mindenkinek</a:t>
            </a:r>
          </a:p>
          <a:p>
            <a:pPr lvl="2"/>
            <a:r>
              <a:rPr lang="hu-HU" dirty="0" smtClean="0"/>
              <a:t>Válasz csak a feladónak</a:t>
            </a:r>
          </a:p>
          <a:p>
            <a:pPr lvl="2"/>
            <a:r>
              <a:rPr lang="hu-HU" dirty="0" smtClean="0"/>
              <a:t>Válasz a listára</a:t>
            </a:r>
          </a:p>
          <a:p>
            <a:pPr lvl="1"/>
            <a:r>
              <a:rPr lang="hu-HU" dirty="0" smtClean="0"/>
              <a:t>Eredeti üzenet beillesztése</a:t>
            </a:r>
          </a:p>
          <a:p>
            <a:r>
              <a:rPr lang="hu-HU" dirty="0" smtClean="0"/>
              <a:t>Továbbítás</a:t>
            </a:r>
          </a:p>
          <a:p>
            <a:pPr lvl="1"/>
            <a:r>
              <a:rPr lang="hu-HU" dirty="0" smtClean="0"/>
              <a:t>Beágyazott üzenetként</a:t>
            </a:r>
          </a:p>
          <a:p>
            <a:pPr lvl="1"/>
            <a:r>
              <a:rPr lang="hu-HU" dirty="0" smtClean="0"/>
              <a:t>Idézésként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EMAIL ÍRÁS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66660919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GMAIL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Email</a:t>
            </a:r>
            <a:br>
              <a:rPr lang="hu-HU" dirty="0" smtClean="0"/>
            </a:br>
            <a:r>
              <a:rPr lang="hu-HU" dirty="0" smtClean="0"/>
              <a:t>írás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5896947" cy="35253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800" y="2425409"/>
            <a:ext cx="4103603" cy="423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136343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Thunderbird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Email</a:t>
            </a:r>
            <a:br>
              <a:rPr lang="hu-HU" dirty="0" smtClean="0"/>
            </a:br>
            <a:r>
              <a:rPr lang="hu-HU" dirty="0" smtClean="0"/>
              <a:t>írás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43" y="1340768"/>
            <a:ext cx="6991469" cy="436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633433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 fogadó levelezőszerver feladata az emailek előszűrése</a:t>
            </a:r>
          </a:p>
          <a:p>
            <a:r>
              <a:rPr lang="hu-HU" dirty="0" smtClean="0"/>
              <a:t>Spam = levélszemét</a:t>
            </a:r>
          </a:p>
          <a:p>
            <a:r>
              <a:rPr lang="hu-HU" dirty="0" smtClean="0"/>
              <a:t>Többszíntű spam-szűrés</a:t>
            </a:r>
          </a:p>
          <a:p>
            <a:pPr lvl="1"/>
            <a:r>
              <a:rPr lang="hu-HU" dirty="0" smtClean="0"/>
              <a:t>Automatikus törlés</a:t>
            </a:r>
          </a:p>
          <a:p>
            <a:pPr lvl="1"/>
            <a:r>
              <a:rPr lang="hu-HU" dirty="0" smtClean="0"/>
              <a:t>Spam-ként különválogatni</a:t>
            </a:r>
          </a:p>
          <a:p>
            <a:pPr lvl="1"/>
            <a:r>
              <a:rPr lang="hu-HU" dirty="0" smtClean="0"/>
              <a:t>Fejlécet megjelölve a bejövő üzenetek között hagyni</a:t>
            </a:r>
          </a:p>
          <a:p>
            <a:r>
              <a:rPr lang="hu-HU" dirty="0" smtClean="0"/>
              <a:t>Levélszemét meghatározása</a:t>
            </a:r>
          </a:p>
          <a:p>
            <a:pPr lvl="1"/>
            <a:r>
              <a:rPr lang="hu-HU" dirty="0" smtClean="0"/>
              <a:t>Feladó</a:t>
            </a:r>
          </a:p>
          <a:p>
            <a:pPr lvl="1"/>
            <a:r>
              <a:rPr lang="hu-HU" dirty="0" smtClean="0"/>
              <a:t>Címzési mód</a:t>
            </a:r>
          </a:p>
          <a:p>
            <a:pPr lvl="1"/>
            <a:r>
              <a:rPr lang="hu-HU" dirty="0" smtClean="0"/>
              <a:t>Tárgy</a:t>
            </a:r>
          </a:p>
          <a:p>
            <a:pPr lvl="1"/>
            <a:r>
              <a:rPr lang="hu-HU" dirty="0" smtClean="0"/>
              <a:t>Levél szerkezete, tartalma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Levélszemét szűrése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75535578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Szövegbe ágyazva</a:t>
            </a:r>
          </a:p>
          <a:p>
            <a:pPr lvl="1"/>
            <a:r>
              <a:rPr lang="hu-HU" dirty="0" smtClean="0"/>
              <a:t>Csak HTML formátum esetén</a:t>
            </a:r>
          </a:p>
          <a:p>
            <a:r>
              <a:rPr lang="hu-HU" dirty="0" smtClean="0"/>
              <a:t>Mellékletként</a:t>
            </a:r>
          </a:p>
          <a:p>
            <a:pPr lvl="1"/>
            <a:r>
              <a:rPr lang="hu-HU" dirty="0" smtClean="0"/>
              <a:t>Letölthető dokumentumként jelenik meg</a:t>
            </a:r>
          </a:p>
          <a:p>
            <a:r>
              <a:rPr lang="hu-HU" dirty="0" smtClean="0"/>
              <a:t>Méretkorlát</a:t>
            </a:r>
          </a:p>
          <a:p>
            <a:pPr lvl="1"/>
            <a:r>
              <a:rPr lang="hu-HU" dirty="0" smtClean="0"/>
              <a:t>Az e-mail teljes méretére vonatkozik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cSATOLMÁNY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39340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File Transfer Protocol</a:t>
            </a:r>
          </a:p>
          <a:p>
            <a:r>
              <a:rPr lang="hu-HU" dirty="0" smtClean="0"/>
              <a:t>Célja nagyméretű dokumentumok átküldése a hálózaton</a:t>
            </a:r>
          </a:p>
          <a:p>
            <a:r>
              <a:rPr lang="hu-HU" dirty="0" smtClean="0"/>
              <a:t>Kliens-Szerver felépítésű</a:t>
            </a:r>
          </a:p>
          <a:p>
            <a:r>
              <a:rPr lang="hu-HU" dirty="0" smtClean="0"/>
              <a:t>Biztonságos változatok</a:t>
            </a:r>
          </a:p>
          <a:p>
            <a:pPr lvl="1"/>
            <a:r>
              <a:rPr lang="hu-HU" dirty="0" smtClean="0"/>
              <a:t>FTPS</a:t>
            </a:r>
          </a:p>
          <a:p>
            <a:pPr lvl="1"/>
            <a:r>
              <a:rPr lang="hu-HU" dirty="0" smtClean="0"/>
              <a:t>SFTP </a:t>
            </a:r>
          </a:p>
          <a:p>
            <a:r>
              <a:rPr lang="hu-HU" dirty="0" smtClean="0"/>
              <a:t>Azonosítás</a:t>
            </a:r>
          </a:p>
          <a:p>
            <a:pPr lvl="1"/>
            <a:r>
              <a:rPr lang="hu-HU" dirty="0" smtClean="0"/>
              <a:t>Nem feltétlenül szükséges (Anonymous)</a:t>
            </a:r>
          </a:p>
          <a:p>
            <a:pPr lvl="1"/>
            <a:r>
              <a:rPr lang="hu-HU" dirty="0" smtClean="0"/>
              <a:t>Felhasználói név + jelszó</a:t>
            </a:r>
          </a:p>
          <a:p>
            <a:r>
              <a:rPr lang="hu-HU" dirty="0" smtClean="0"/>
              <a:t>További fájlküldő szolgáltatások (nem FTP)</a:t>
            </a:r>
          </a:p>
          <a:p>
            <a:pPr lvl="1"/>
            <a:r>
              <a:rPr lang="hu-HU" dirty="0" smtClean="0"/>
              <a:t>Toldd a cuccot!</a:t>
            </a:r>
          </a:p>
          <a:p>
            <a:pPr lvl="2"/>
            <a:r>
              <a:rPr lang="hu-HU" dirty="0"/>
              <a:t>http://www.toldacuccot.hu/</a:t>
            </a:r>
            <a:endParaRPr lang="hu-HU" dirty="0" smtClean="0"/>
          </a:p>
          <a:p>
            <a:pPr lvl="1"/>
            <a:r>
              <a:rPr lang="hu-HU" dirty="0" smtClean="0"/>
              <a:t>Picasa, DropBox, ...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FTP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3085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/>
              <a:t>t</a:t>
            </a:r>
            <a:r>
              <a:rPr lang="hu-HU" dirty="0" smtClean="0"/>
              <a:t>echnet.hu</a:t>
            </a:r>
            <a:endParaRPr lang="hu-H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Vírus, féreg,</a:t>
            </a:r>
            <a:br>
              <a:rPr lang="hu-HU" dirty="0" smtClean="0"/>
            </a:br>
            <a:r>
              <a:rPr lang="hu-HU" dirty="0" smtClean="0"/>
              <a:t>Trójai</a:t>
            </a:r>
            <a:br>
              <a:rPr lang="hu-HU" dirty="0" smtClean="0"/>
            </a:br>
            <a:endParaRPr lang="hu-HU" dirty="0"/>
          </a:p>
        </p:txBody>
      </p:sp>
      <p:pic>
        <p:nvPicPr>
          <p:cNvPr id="1026" name="Picture 2" descr="http://www.technet.hu/data/cikk/39/29/74/cikk_392974/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61" y="1388168"/>
            <a:ext cx="6902279" cy="495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796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Jellemzői:</a:t>
            </a:r>
          </a:p>
          <a:p>
            <a:pPr lvl="1"/>
            <a:r>
              <a:rPr lang="hu-HU" dirty="0" smtClean="0"/>
              <a:t>Ártó szándékkal készülnek</a:t>
            </a:r>
          </a:p>
          <a:p>
            <a:pPr lvl="1"/>
            <a:r>
              <a:rPr lang="hu-HU" dirty="0" smtClean="0"/>
              <a:t>Kis méretűek</a:t>
            </a:r>
          </a:p>
          <a:p>
            <a:pPr lvl="1"/>
            <a:r>
              <a:rPr lang="hu-HU" dirty="0" smtClean="0"/>
              <a:t>Rejtve maradnak</a:t>
            </a:r>
          </a:p>
          <a:p>
            <a:pPr lvl="1"/>
            <a:r>
              <a:rPr lang="hu-HU" dirty="0" smtClean="0"/>
              <a:t>Képesek fertőzni</a:t>
            </a:r>
          </a:p>
          <a:p>
            <a:r>
              <a:rPr lang="hu-HU" dirty="0" smtClean="0"/>
              <a:t>Szándék:</a:t>
            </a:r>
          </a:p>
          <a:p>
            <a:pPr lvl="1"/>
            <a:r>
              <a:rPr lang="hu-HU" dirty="0" smtClean="0"/>
              <a:t>Kémkedés</a:t>
            </a:r>
          </a:p>
          <a:p>
            <a:pPr lvl="1"/>
            <a:r>
              <a:rPr lang="hu-HU" dirty="0" smtClean="0"/>
              <a:t>Károkozás</a:t>
            </a:r>
            <a:endParaRPr lang="hu-HU" dirty="0"/>
          </a:p>
          <a:p>
            <a:r>
              <a:rPr lang="hu-HU" dirty="0" smtClean="0"/>
              <a:t>Vírus</a:t>
            </a:r>
          </a:p>
          <a:p>
            <a:pPr lvl="1"/>
            <a:r>
              <a:rPr lang="hu-HU" dirty="0" smtClean="0"/>
              <a:t>Rossz szándékkal írt alkalmazás, terjeszti,másolja  magát. A felhasználó „segítségével” kerül a gépre, és csak akkor aktiválódik, ha elindítjuk. Funkciója: bosszantás, károkozás.</a:t>
            </a:r>
          </a:p>
          <a:p>
            <a:r>
              <a:rPr lang="hu-HU" dirty="0" smtClean="0"/>
              <a:t>Féreg</a:t>
            </a:r>
          </a:p>
          <a:p>
            <a:pPr lvl="1"/>
            <a:r>
              <a:rPr lang="hu-HU" dirty="0" smtClean="0"/>
              <a:t>A vírushoz hasonló, de képes önállóan „cselekedni”, terjed a felhasználó „segítsége” nélkül is.</a:t>
            </a:r>
          </a:p>
          <a:p>
            <a:r>
              <a:rPr lang="hu-HU" dirty="0" smtClean="0"/>
              <a:t>Trójai</a:t>
            </a:r>
          </a:p>
          <a:p>
            <a:pPr lvl="1"/>
            <a:r>
              <a:rPr lang="hu-HU" dirty="0" smtClean="0"/>
              <a:t>Látszólag hasznos szoftverek. Sokszor más szoftverekbe ágyazva helyezik el, és így telepítjük tudtunkon kívül a gépünkre. Általában bizalmas adatok begyűjtését végzi. Fertőzhet weboldalon keresztül is, akár automatikusan települni tud a gépünkre. Célja nem a terjedés, hanem a rejtőzködés, és hátsó kapu nyitása a gépünkhöz és az adatainkhoz.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Vírusok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83428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Operációs rendszerek biztonsági frissítései</a:t>
            </a:r>
          </a:p>
          <a:p>
            <a:r>
              <a:rPr lang="hu-HU" dirty="0" smtClean="0"/>
              <a:t>Tűzfal</a:t>
            </a:r>
          </a:p>
          <a:p>
            <a:r>
              <a:rPr lang="hu-HU" dirty="0" smtClean="0"/>
              <a:t>Vírusírtók</a:t>
            </a:r>
          </a:p>
          <a:p>
            <a:pPr lvl="1"/>
            <a:r>
              <a:rPr lang="hu-HU" dirty="0" smtClean="0"/>
              <a:t>Állandó védelem – folyamatos figyelés</a:t>
            </a:r>
          </a:p>
          <a:p>
            <a:pPr lvl="1"/>
            <a:r>
              <a:rPr lang="hu-HU" dirty="0" smtClean="0"/>
              <a:t>Víruskeresés</a:t>
            </a:r>
          </a:p>
          <a:p>
            <a:pPr lvl="2"/>
            <a:r>
              <a:rPr lang="hu-HU" dirty="0" smtClean="0"/>
              <a:t>Megmondható mely területre nézve futtassuk le</a:t>
            </a:r>
          </a:p>
          <a:p>
            <a:pPr lvl="2"/>
            <a:r>
              <a:rPr lang="hu-HU" dirty="0" smtClean="0"/>
              <a:t>Milyen mélységben (tömörítés)</a:t>
            </a:r>
          </a:p>
          <a:p>
            <a:pPr lvl="1"/>
            <a:r>
              <a:rPr lang="hu-HU" dirty="0" smtClean="0"/>
              <a:t>Találat esetén:</a:t>
            </a:r>
          </a:p>
          <a:p>
            <a:pPr lvl="2"/>
            <a:r>
              <a:rPr lang="hu-HU" dirty="0" smtClean="0"/>
              <a:t>Megtisztítás</a:t>
            </a:r>
          </a:p>
          <a:p>
            <a:pPr lvl="2"/>
            <a:r>
              <a:rPr lang="hu-HU" dirty="0" smtClean="0"/>
              <a:t>Karanténba helyezés</a:t>
            </a:r>
          </a:p>
          <a:p>
            <a:pPr lvl="2"/>
            <a:r>
              <a:rPr lang="hu-HU" dirty="0" smtClean="0"/>
              <a:t>Törlés</a:t>
            </a:r>
          </a:p>
          <a:p>
            <a:r>
              <a:rPr lang="hu-HU" dirty="0" smtClean="0"/>
              <a:t>Vírusírtók szerver-változatai</a:t>
            </a:r>
          </a:p>
          <a:p>
            <a:pPr lvl="1"/>
            <a:r>
              <a:rPr lang="hu-HU" dirty="0" smtClean="0"/>
              <a:t>Pl. Levelezőszerver</a:t>
            </a:r>
          </a:p>
          <a:p>
            <a:r>
              <a:rPr lang="hu-HU" dirty="0" smtClean="0"/>
              <a:t>Böngészők beépített védelme</a:t>
            </a:r>
          </a:p>
          <a:p>
            <a:pPr lvl="1"/>
            <a:r>
              <a:rPr lang="hu-HU" dirty="0" smtClean="0"/>
              <a:t>Adott oldalak tiltásával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Vírusok elleni védelem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82318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7424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Keressük meg a Debreceni Egyetem rektorának köszöntőjét, melyet a Facebook látogatóknak szánt</a:t>
            </a:r>
          </a:p>
          <a:p>
            <a:r>
              <a:rPr lang="hu-HU" dirty="0" smtClean="0"/>
              <a:t>Küldjük el a videó linkjét az </a:t>
            </a:r>
            <a:r>
              <a:rPr lang="hu-HU" dirty="0" smtClean="0">
                <a:hlinkClick r:id="rId3"/>
              </a:rPr>
              <a:t>odlainfo@gmail.com</a:t>
            </a:r>
            <a:r>
              <a:rPr lang="hu-HU" dirty="0" smtClean="0"/>
              <a:t> címre.</a:t>
            </a:r>
          </a:p>
          <a:p>
            <a:r>
              <a:rPr lang="hu-HU" dirty="0" smtClean="0"/>
              <a:t>Az </a:t>
            </a:r>
            <a:r>
              <a:rPr lang="hu-HU" dirty="0" smtClean="0"/>
              <a:t>email </a:t>
            </a:r>
            <a:r>
              <a:rPr lang="hu-HU" dirty="0" smtClean="0"/>
              <a:t>tárgya „neptun kód – koszonto” legyen.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75468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Virág László egyik közleménye elnyerte a DE Publikációs Díját 2012-ben.</a:t>
            </a:r>
          </a:p>
          <a:p>
            <a:r>
              <a:rPr lang="hu-HU" dirty="0" smtClean="0"/>
              <a:t>Keressük meg melyik az a cikk.</a:t>
            </a:r>
          </a:p>
          <a:p>
            <a:r>
              <a:rPr lang="hu-HU" dirty="0" smtClean="0"/>
              <a:t>Töltsük le a teljes szöveget pdf formátumban.</a:t>
            </a:r>
          </a:p>
          <a:p>
            <a:r>
              <a:rPr lang="hu-HU" dirty="0" smtClean="0"/>
              <a:t>A fájl neve egyezzen meg a folyóirat eISSN-jével.</a:t>
            </a:r>
          </a:p>
          <a:p>
            <a:r>
              <a:rPr lang="hu-HU" dirty="0" smtClean="0"/>
              <a:t>Emailben küldjük el a cikk adatait (Szerzők, a cikk címe, a megjelenés éve, a folyóirat teljes neve, évfolyamszáma, füzetszáma, oldalszám) az </a:t>
            </a:r>
            <a:r>
              <a:rPr lang="hu-HU" dirty="0" smtClean="0">
                <a:hlinkClick r:id="rId3"/>
              </a:rPr>
              <a:t>odlainfo@gmail.com</a:t>
            </a:r>
            <a:r>
              <a:rPr lang="hu-HU" dirty="0" smtClean="0"/>
              <a:t> címre.</a:t>
            </a:r>
          </a:p>
          <a:p>
            <a:r>
              <a:rPr lang="hu-HU" dirty="0" smtClean="0"/>
              <a:t>Az email tárgya „neptun kód – cikk adatai” legyen.</a:t>
            </a:r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20029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Keressük meg Klekner Álmos 2012-es cikkét (nem levél), mely a Nature-ben jelent meg genomika (genomics) témakörben.</a:t>
            </a:r>
          </a:p>
          <a:p>
            <a:r>
              <a:rPr lang="hu-HU" dirty="0" smtClean="0"/>
              <a:t>Töltsük le a teljes szöveget pdf formátumban.</a:t>
            </a:r>
          </a:p>
          <a:p>
            <a:r>
              <a:rPr lang="hu-HU" dirty="0" smtClean="0"/>
              <a:t>A fájl neve egyezzen meg a cikk DOI számával (A / jelet cseréljük le _ jelre).</a:t>
            </a:r>
          </a:p>
          <a:p>
            <a:r>
              <a:rPr lang="hu-HU" dirty="0" smtClean="0"/>
              <a:t>Mentsük le külön a cikkben található 5. ábra teljes méretű változatát.</a:t>
            </a:r>
          </a:p>
          <a:p>
            <a:r>
              <a:rPr lang="hu-HU" dirty="0" smtClean="0"/>
              <a:t>Emailben küldjük el az ábrát az </a:t>
            </a:r>
            <a:r>
              <a:rPr lang="hu-HU" dirty="0" smtClean="0">
                <a:hlinkClick r:id="rId3"/>
              </a:rPr>
              <a:t>odlainfo@gmail.com</a:t>
            </a:r>
            <a:r>
              <a:rPr lang="hu-HU" dirty="0" smtClean="0"/>
              <a:t> címre.</a:t>
            </a:r>
          </a:p>
          <a:p>
            <a:r>
              <a:rPr lang="hu-HU" dirty="0" smtClean="0"/>
              <a:t>Az email tárgya „neptun kód – abra” legyen.</a:t>
            </a:r>
          </a:p>
          <a:p>
            <a:pPr marL="45720" indent="0">
              <a:buNone/>
            </a:pP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02127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Az előző feladatok során letöltött két pdf fájlból készítsünk egy zip fájlt.</a:t>
            </a:r>
          </a:p>
          <a:p>
            <a:r>
              <a:rPr lang="hu-HU" dirty="0" smtClean="0"/>
              <a:t>A fájl neve egyezzen meg a neptun kóddal.</a:t>
            </a:r>
          </a:p>
          <a:p>
            <a:r>
              <a:rPr lang="hu-HU" dirty="0" smtClean="0"/>
              <a:t>Töltsük fel a tömörített állományt valamelyik fájlmegosztóra.</a:t>
            </a:r>
          </a:p>
          <a:p>
            <a:r>
              <a:rPr lang="hu-HU" dirty="0" smtClean="0"/>
              <a:t>Küldjük el a linket az </a:t>
            </a:r>
            <a:r>
              <a:rPr lang="hu-HU" dirty="0" smtClean="0">
                <a:hlinkClick r:id="rId3"/>
              </a:rPr>
              <a:t>odlainfo@gmail.com</a:t>
            </a:r>
            <a:r>
              <a:rPr lang="hu-HU" dirty="0" smtClean="0"/>
              <a:t> címre.</a:t>
            </a:r>
          </a:p>
          <a:p>
            <a:r>
              <a:rPr lang="hu-HU" dirty="0" smtClean="0"/>
              <a:t>Az -mail tárgya „neptun kód – cikkek” legyen</a:t>
            </a:r>
          </a:p>
          <a:p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73961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5624</TotalTime>
  <Words>2980</Words>
  <Application>Microsoft Office PowerPoint</Application>
  <PresentationFormat>On-screen Show (4:3)</PresentationFormat>
  <Paragraphs>999</Paragraphs>
  <Slides>98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size="99" baseType="lpstr">
      <vt:lpstr>Grid</vt:lpstr>
      <vt:lpstr>Informatika és könyvtárismeret</vt:lpstr>
      <vt:lpstr>Hálózat</vt:lpstr>
      <vt:lpstr>Számítógépes hálózatok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Csoportosítása</vt:lpstr>
      <vt:lpstr>HálózAtok elemei </vt:lpstr>
      <vt:lpstr>HálózAtok elemei</vt:lpstr>
      <vt:lpstr>Az internet</vt:lpstr>
      <vt:lpstr>Az internet kialakulásának története</vt:lpstr>
      <vt:lpstr>Az internet kialakulásának története</vt:lpstr>
      <vt:lpstr>Az internet kialakulásának története</vt:lpstr>
      <vt:lpstr>Címzési rendszer</vt:lpstr>
      <vt:lpstr>IP Cím</vt:lpstr>
      <vt:lpstr>IP Cím</vt:lpstr>
      <vt:lpstr>IP Cím</vt:lpstr>
      <vt:lpstr>IP Cím</vt:lpstr>
      <vt:lpstr>IP cím ellenőrzése</vt:lpstr>
      <vt:lpstr>IP cím ellenőrzése</vt:lpstr>
      <vt:lpstr>IP cím ellenőrzése</vt:lpstr>
      <vt:lpstr>Proxy</vt:lpstr>
      <vt:lpstr>MAC Cím</vt:lpstr>
      <vt:lpstr>Szimbolikus név</vt:lpstr>
      <vt:lpstr>Címkiosztás</vt:lpstr>
      <vt:lpstr>Internet szolgáltatók</vt:lpstr>
      <vt:lpstr>Internet Szolgáltatások</vt:lpstr>
      <vt:lpstr>Böngészés és keresés az Interneten</vt:lpstr>
      <vt:lpstr>A Világháló</vt:lpstr>
      <vt:lpstr>Böngészök</vt:lpstr>
      <vt:lpstr>Böngészők Felépítése</vt:lpstr>
      <vt:lpstr>Böngészők Felépítése</vt:lpstr>
      <vt:lpstr>5 legnép-szerűbb böngésző</vt:lpstr>
      <vt:lpstr>Böngészők össze-hasonlítása</vt:lpstr>
      <vt:lpstr>9 legnép-szerűbb böngésző mobilra</vt:lpstr>
      <vt:lpstr>Feladat - Böngészők</vt:lpstr>
      <vt:lpstr>Keresők</vt:lpstr>
      <vt:lpstr>5 legnép-szerűbb Kereső-Motor</vt:lpstr>
      <vt:lpstr>Google</vt:lpstr>
      <vt:lpstr>Google</vt:lpstr>
      <vt:lpstr>Google keresési beállítások</vt:lpstr>
      <vt:lpstr>Google Speciális keresés</vt:lpstr>
      <vt:lpstr>Google Speciális keresés</vt:lpstr>
      <vt:lpstr>GOOGLE Egyéb keresési opciók</vt:lpstr>
      <vt:lpstr>Bing keresési beállítások</vt:lpstr>
      <vt:lpstr>BING Speciális keresés</vt:lpstr>
      <vt:lpstr>Google Tudós beállítások</vt:lpstr>
      <vt:lpstr>Feladat - Keresés</vt:lpstr>
      <vt:lpstr>Tömörítés</vt:lpstr>
      <vt:lpstr>Tömörítők</vt:lpstr>
      <vt:lpstr>Veszteséges Tömörítés</vt:lpstr>
      <vt:lpstr>VeszteségMentes tömörítés</vt:lpstr>
      <vt:lpstr>BeÉpített funkció</vt:lpstr>
      <vt:lpstr>Segédprogram (Windows)</vt:lpstr>
      <vt:lpstr>Szempontok és Legnépszerűbb formátumok</vt:lpstr>
      <vt:lpstr>Feladat - Tömörítés</vt:lpstr>
      <vt:lpstr>E-MAIL</vt:lpstr>
      <vt:lpstr>E-Mail Története</vt:lpstr>
      <vt:lpstr>E-Mail története Magyarországon</vt:lpstr>
      <vt:lpstr>Elektronikus levelezés</vt:lpstr>
      <vt:lpstr>Legnépszerűbb levélküldő alkalmazások</vt:lpstr>
      <vt:lpstr>EMAIL felépítése</vt:lpstr>
      <vt:lpstr>GMAIL beállítások </vt:lpstr>
      <vt:lpstr>GMAIL beállítások </vt:lpstr>
      <vt:lpstr>GMAIL beállítások </vt:lpstr>
      <vt:lpstr>GMAIL beállítások </vt:lpstr>
      <vt:lpstr>GMAIL beállítások </vt:lpstr>
      <vt:lpstr>GMAIL beállítások </vt:lpstr>
      <vt:lpstr>GMAIL beállítások </vt:lpstr>
      <vt:lpstr>GMAIL beállítások </vt:lpstr>
      <vt:lpstr>GMAIL beállítások </vt:lpstr>
      <vt:lpstr>EMAIL ÍRÁS</vt:lpstr>
      <vt:lpstr>Email írás </vt:lpstr>
      <vt:lpstr>Email írás </vt:lpstr>
      <vt:lpstr>Levélszemét szűrése</vt:lpstr>
      <vt:lpstr>cSATOLMÁNY</vt:lpstr>
      <vt:lpstr>FTP</vt:lpstr>
      <vt:lpstr>Vírus, féreg, Trójai </vt:lpstr>
      <vt:lpstr>Vírusok</vt:lpstr>
      <vt:lpstr>Vírusok elleni védelem</vt:lpstr>
      <vt:lpstr>FELADATOK</vt:lpstr>
      <vt:lpstr>Feladat</vt:lpstr>
      <vt:lpstr>Feladat</vt:lpstr>
      <vt:lpstr>Feladat</vt:lpstr>
      <vt:lpstr>Feladat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Hálózatok</dc:title>
  <dc:creator>hgabi</dc:creator>
  <cp:lastModifiedBy>student</cp:lastModifiedBy>
  <cp:revision>127</cp:revision>
  <dcterms:created xsi:type="dcterms:W3CDTF">2013-02-10T18:43:09Z</dcterms:created>
  <dcterms:modified xsi:type="dcterms:W3CDTF">2013-03-18T08:26:48Z</dcterms:modified>
</cp:coreProperties>
</file>