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ím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17" name="Alcím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u-HU" smtClean="0"/>
              <a:t>Alcím mintájának szerkesztése</a:t>
            </a:r>
            <a:endParaRPr kumimoji="0" lang="en-US"/>
          </a:p>
        </p:txBody>
      </p:sp>
      <p:sp>
        <p:nvSpPr>
          <p:cNvPr id="30" name="Dátum hely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19" name="Élőláb hely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7" name="Dia számának hely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5" name="Tartalom helye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Szöveg hely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gy sarkán kerekítve levágott téglalap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erékszögű háromszög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u-HU" smtClean="0"/>
              <a:t>Kép beszúrásához kattintson az ikonra</a:t>
            </a:r>
            <a:endParaRPr kumimoji="0" lang="en-US" dirty="0"/>
          </a:p>
        </p:txBody>
      </p:sp>
      <p:sp>
        <p:nvSpPr>
          <p:cNvPr id="10" name="Szabadkézi sokszög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Szabadkézi sokszög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u-HU" smtClean="0"/>
              <a:t>Mintaszöveg szerkesztése</a:t>
            </a:r>
          </a:p>
          <a:p>
            <a:pPr lvl="1" eaLnBrk="1" latinLnBrk="0" hangingPunct="1"/>
            <a:r>
              <a:rPr lang="hu-HU" smtClean="0"/>
              <a:t>Második szint</a:t>
            </a:r>
          </a:p>
          <a:p>
            <a:pPr lvl="2" eaLnBrk="1" latinLnBrk="0" hangingPunct="1"/>
            <a:r>
              <a:rPr lang="hu-HU" smtClean="0"/>
              <a:t>Harmadik szint</a:t>
            </a:r>
          </a:p>
          <a:p>
            <a:pPr lvl="3" eaLnBrk="1" latinLnBrk="0" hangingPunct="1"/>
            <a:r>
              <a:rPr lang="hu-HU" smtClean="0"/>
              <a:t>Negyedik szint</a:t>
            </a:r>
          </a:p>
          <a:p>
            <a:pPr lvl="4" eaLnBrk="1" latinLnBrk="0" hangingPunct="1"/>
            <a:r>
              <a:rPr lang="hu-HU" smtClean="0"/>
              <a:t>Ötödik szint</a:t>
            </a:r>
            <a:endParaRPr kumimoji="0" lang="en-US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abadkézi sokszög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Szabadkézi sokszög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Cím hely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u-HU" smtClean="0"/>
              <a:t>Mintacím szerkesztése</a:t>
            </a:r>
            <a:endParaRPr kumimoji="0" lang="en-US"/>
          </a:p>
        </p:txBody>
      </p:sp>
      <p:sp>
        <p:nvSpPr>
          <p:cNvPr id="30" name="Szöveg hely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u-HU" smtClean="0"/>
              <a:t>Mintaszöveg szerkesztése</a:t>
            </a:r>
          </a:p>
          <a:p>
            <a:pPr lvl="1" eaLnBrk="1" latinLnBrk="0" hangingPunct="1"/>
            <a:r>
              <a:rPr kumimoji="0" lang="hu-HU" smtClean="0"/>
              <a:t>Második szint</a:t>
            </a:r>
          </a:p>
          <a:p>
            <a:pPr lvl="2" eaLnBrk="1" latinLnBrk="0" hangingPunct="1"/>
            <a:r>
              <a:rPr kumimoji="0" lang="hu-HU" smtClean="0"/>
              <a:t>Harmadik szint</a:t>
            </a:r>
          </a:p>
          <a:p>
            <a:pPr lvl="3" eaLnBrk="1" latinLnBrk="0" hangingPunct="1"/>
            <a:r>
              <a:rPr kumimoji="0" lang="hu-HU" smtClean="0"/>
              <a:t>Negyedik szint</a:t>
            </a:r>
          </a:p>
          <a:p>
            <a:pPr lvl="4" eaLnBrk="1" latinLnBrk="0" hangingPunct="1"/>
            <a:r>
              <a:rPr kumimoji="0" lang="hu-HU" smtClean="0"/>
              <a:t>Ötödik szint</a:t>
            </a:r>
            <a:endParaRPr kumimoji="0" lang="en-US"/>
          </a:p>
        </p:txBody>
      </p:sp>
      <p:sp>
        <p:nvSpPr>
          <p:cNvPr id="10" name="Dátum hely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205F1A6-1CC6-4D92-8684-73196EECC60A}" type="datetimeFigureOut">
              <a:rPr lang="hu-HU" smtClean="0"/>
              <a:t>2010.04.20.</a:t>
            </a:fld>
            <a:endParaRPr lang="hu-HU"/>
          </a:p>
        </p:txBody>
      </p:sp>
      <p:sp>
        <p:nvSpPr>
          <p:cNvPr id="22" name="Élőláb hely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18" name="Dia számának hely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6F03E85-4564-4D9F-A30B-45B1CF29F79C}" type="slidenum">
              <a:rPr lang="hu-HU" smtClean="0"/>
              <a:t>‹#›</a:t>
            </a:fld>
            <a:endParaRPr lang="hu-HU"/>
          </a:p>
        </p:txBody>
      </p:sp>
      <p:grpSp>
        <p:nvGrpSpPr>
          <p:cNvPr id="2" name="Csoportba foglalás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Szabadkézi sokszög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Szabadkézi sokszög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343284"/>
          </a:xfrm>
        </p:spPr>
        <p:txBody>
          <a:bodyPr/>
          <a:lstStyle/>
          <a:p>
            <a:r>
              <a:rPr lang="hu-HU" dirty="0" smtClean="0"/>
              <a:t>A formális nyelvek története</a:t>
            </a: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533400" y="4857760"/>
            <a:ext cx="7854696" cy="123376"/>
          </a:xfrm>
        </p:spPr>
        <p:txBody>
          <a:bodyPr>
            <a:normAutofit fontScale="25000" lnSpcReduction="20000"/>
          </a:bodyPr>
          <a:lstStyle/>
          <a:p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hu-HU" sz="3600" dirty="0" smtClean="0"/>
              <a:t>1900 Párizs-első matematikai világkonferencia</a:t>
            </a:r>
            <a:endParaRPr lang="hu-HU" sz="36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500306"/>
            <a:ext cx="3829048" cy="3824294"/>
          </a:xfrm>
        </p:spPr>
        <p:txBody>
          <a:bodyPr/>
          <a:lstStyle/>
          <a:p>
            <a:r>
              <a:rPr lang="hu-HU" sz="2000" dirty="0" err="1" smtClean="0"/>
              <a:t>Hilbert</a:t>
            </a:r>
            <a:r>
              <a:rPr lang="hu-HU" sz="2000" dirty="0" smtClean="0"/>
              <a:t> </a:t>
            </a:r>
            <a:r>
              <a:rPr lang="hu-HU" sz="2000" dirty="0" smtClean="0"/>
              <a:t>híres előadása</a:t>
            </a:r>
            <a:r>
              <a:rPr lang="hu-HU" sz="2000" dirty="0" smtClean="0"/>
              <a:t>, melynek </a:t>
            </a:r>
            <a:r>
              <a:rPr lang="hu-HU" sz="2000" dirty="0" smtClean="0"/>
              <a:t>hatására tág </a:t>
            </a:r>
            <a:r>
              <a:rPr lang="hu-HU" sz="2000" dirty="0" smtClean="0"/>
              <a:t>teret kapott az absztrakt </a:t>
            </a:r>
            <a:r>
              <a:rPr lang="hu-HU" sz="2000" dirty="0" smtClean="0"/>
              <a:t>gondolkodásmód széleskör</a:t>
            </a:r>
            <a:r>
              <a:rPr lang="hu-HU" sz="2000" dirty="0" smtClean="0"/>
              <a:t>ű</a:t>
            </a:r>
            <a:r>
              <a:rPr lang="hu-HU" sz="2000" dirty="0" smtClean="0"/>
              <a:t> alkalmazása</a:t>
            </a:r>
            <a:r>
              <a:rPr lang="hu-HU" sz="2000" dirty="0" smtClean="0"/>
              <a:t>. </a:t>
            </a:r>
            <a:r>
              <a:rPr lang="hu-HU" sz="2000" dirty="0" err="1" smtClean="0"/>
              <a:t>Hilbert</a:t>
            </a:r>
            <a:r>
              <a:rPr lang="hu-HU" sz="2000" dirty="0" smtClean="0"/>
              <a:t> </a:t>
            </a:r>
            <a:r>
              <a:rPr lang="hu-HU" sz="2000" dirty="0" smtClean="0"/>
              <a:t>még úgy vélte</a:t>
            </a:r>
            <a:r>
              <a:rPr lang="hu-HU" sz="2000" dirty="0" smtClean="0"/>
              <a:t>, hogy </a:t>
            </a:r>
            <a:r>
              <a:rPr lang="hu-HU" sz="2000" dirty="0" smtClean="0"/>
              <a:t>létezik </a:t>
            </a:r>
            <a:r>
              <a:rPr lang="hu-HU" sz="2000" dirty="0" smtClean="0"/>
              <a:t>olyan </a:t>
            </a:r>
            <a:r>
              <a:rPr lang="hu-HU" sz="2000" dirty="0" smtClean="0"/>
              <a:t>univerzális módszer</a:t>
            </a:r>
            <a:r>
              <a:rPr lang="hu-HU" sz="2000" dirty="0" smtClean="0"/>
              <a:t>, melynek </a:t>
            </a:r>
            <a:r>
              <a:rPr lang="hu-HU" sz="2000" dirty="0" smtClean="0"/>
              <a:t>segítségével </a:t>
            </a:r>
            <a:r>
              <a:rPr lang="hu-HU" sz="2000" dirty="0" smtClean="0"/>
              <a:t>minden matematikai </a:t>
            </a:r>
            <a:r>
              <a:rPr lang="hu-HU" sz="2000" dirty="0" smtClean="0"/>
              <a:t>kérdés </a:t>
            </a:r>
            <a:r>
              <a:rPr lang="hu-HU" sz="2000" dirty="0" smtClean="0"/>
              <a:t>igaz vagy hamis </a:t>
            </a:r>
            <a:r>
              <a:rPr lang="hu-HU" sz="2000" dirty="0" smtClean="0"/>
              <a:t>volta eldönthető.</a:t>
            </a:r>
            <a:endParaRPr lang="hu-HU" sz="2000" dirty="0" smtClean="0"/>
          </a:p>
          <a:p>
            <a:pPr lvl="3">
              <a:buNone/>
            </a:pPr>
            <a:endParaRPr lang="hu-HU" dirty="0"/>
          </a:p>
        </p:txBody>
      </p:sp>
      <p:pic>
        <p:nvPicPr>
          <p:cNvPr id="4" name="Kép 3" descr="hilber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7752" y="1928802"/>
            <a:ext cx="3413760" cy="4145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928694"/>
          </a:xfrm>
        </p:spPr>
        <p:txBody>
          <a:bodyPr>
            <a:normAutofit/>
          </a:bodyPr>
          <a:lstStyle/>
          <a:p>
            <a:r>
              <a:rPr lang="hu-HU" sz="3600" dirty="0" smtClean="0"/>
              <a:t>1910-es é</a:t>
            </a:r>
            <a:r>
              <a:rPr lang="hu-HU" sz="3600" dirty="0" smtClean="0"/>
              <a:t>vek eleje</a:t>
            </a:r>
            <a:endParaRPr lang="hu-HU" sz="3600" dirty="0" smtClean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2500306"/>
            <a:ext cx="3400420" cy="3824294"/>
          </a:xfrm>
        </p:spPr>
        <p:txBody>
          <a:bodyPr/>
          <a:lstStyle/>
          <a:p>
            <a:r>
              <a:rPr lang="hu-HU" dirty="0" smtClean="0"/>
              <a:t>Axel </a:t>
            </a:r>
            <a:r>
              <a:rPr lang="hu-HU" dirty="0" err="1" smtClean="0"/>
              <a:t>Thue</a:t>
            </a:r>
            <a:r>
              <a:rPr lang="hu-HU" dirty="0" smtClean="0"/>
              <a:t> </a:t>
            </a:r>
            <a:r>
              <a:rPr lang="hu-HU" dirty="0" smtClean="0"/>
              <a:t> </a:t>
            </a:r>
            <a:br>
              <a:rPr lang="hu-HU" dirty="0" smtClean="0"/>
            </a:br>
            <a:r>
              <a:rPr lang="hu-HU" dirty="0" smtClean="0"/>
              <a:t>az </a:t>
            </a:r>
            <a:r>
              <a:rPr lang="hu-HU" dirty="0" smtClean="0"/>
              <a:t>1910-es é</a:t>
            </a:r>
            <a:r>
              <a:rPr lang="hu-HU" dirty="0" smtClean="0"/>
              <a:t>vek elején kezdte tanulmányozni </a:t>
            </a:r>
            <a:r>
              <a:rPr lang="hu-HU" dirty="0" smtClean="0"/>
              <a:t>az adatsorozatokkal megadott </a:t>
            </a:r>
            <a:r>
              <a:rPr lang="hu-HU" dirty="0" smtClean="0"/>
              <a:t>utasítások tulajdonságainak vizsgálatát</a:t>
            </a:r>
            <a:r>
              <a:rPr lang="hu-HU" dirty="0" smtClean="0"/>
              <a:t>.</a:t>
            </a:r>
          </a:p>
          <a:p>
            <a:endParaRPr lang="hu-HU" dirty="0"/>
          </a:p>
        </p:txBody>
      </p:sp>
      <p:pic>
        <p:nvPicPr>
          <p:cNvPr id="4" name="Kép 3" descr="Axel_Th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29190" y="1785926"/>
            <a:ext cx="3441700" cy="414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71438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> </a:t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</a:t>
            </a:r>
            <a:r>
              <a:rPr lang="hu-HU" sz="4000" dirty="0" smtClean="0"/>
              <a:t>1930-as</a:t>
            </a:r>
            <a:r>
              <a:rPr lang="hu-HU" dirty="0" smtClean="0"/>
              <a:t> </a:t>
            </a:r>
            <a:r>
              <a:rPr lang="hu-HU" sz="4000" dirty="0" smtClean="0"/>
              <a:t>évek</a:t>
            </a:r>
            <a:endParaRPr lang="hu-HU" sz="4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935480"/>
            <a:ext cx="3471858" cy="4389120"/>
          </a:xfrm>
        </p:spPr>
        <p:txBody>
          <a:bodyPr/>
          <a:lstStyle/>
          <a:p>
            <a:r>
              <a:rPr lang="hu-HU" dirty="0" smtClean="0"/>
              <a:t>Kurt </a:t>
            </a:r>
            <a:r>
              <a:rPr lang="hu-HU" dirty="0" err="1" smtClean="0"/>
              <a:t>Gödel</a:t>
            </a:r>
            <a:r>
              <a:rPr lang="hu-HU" dirty="0" smtClean="0"/>
              <a:t> kimutatta, hogy </a:t>
            </a:r>
            <a:r>
              <a:rPr lang="hu-HU" dirty="0" smtClean="0"/>
              <a:t>létezik </a:t>
            </a:r>
            <a:r>
              <a:rPr lang="hu-HU" dirty="0" smtClean="0"/>
              <a:t>olyan </a:t>
            </a:r>
            <a:r>
              <a:rPr lang="hu-HU" dirty="0" smtClean="0"/>
              <a:t>precízen megfogalmazható</a:t>
            </a:r>
            <a:r>
              <a:rPr lang="pt-BR" dirty="0" smtClean="0"/>
              <a:t> </a:t>
            </a:r>
            <a:r>
              <a:rPr lang="pt-BR" dirty="0" smtClean="0"/>
              <a:t>matematikai </a:t>
            </a:r>
            <a:r>
              <a:rPr lang="hu-HU" dirty="0" smtClean="0"/>
              <a:t>á</a:t>
            </a:r>
            <a:r>
              <a:rPr lang="pt-BR" dirty="0" smtClean="0"/>
              <a:t>ll</a:t>
            </a:r>
            <a:r>
              <a:rPr lang="hu-HU" dirty="0" smtClean="0"/>
              <a:t>í</a:t>
            </a:r>
            <a:r>
              <a:rPr lang="pt-BR" dirty="0" smtClean="0"/>
              <a:t>t</a:t>
            </a:r>
            <a:r>
              <a:rPr lang="hu-HU" dirty="0" smtClean="0"/>
              <a:t>á</a:t>
            </a:r>
            <a:r>
              <a:rPr lang="pt-BR" dirty="0" smtClean="0"/>
              <a:t>s</a:t>
            </a:r>
            <a:r>
              <a:rPr lang="pt-BR" dirty="0" smtClean="0"/>
              <a:t>, melynek sem igaz, sem hamis volta nem </a:t>
            </a:r>
            <a:r>
              <a:rPr lang="pt-BR" dirty="0" smtClean="0"/>
              <a:t>bizony</a:t>
            </a:r>
            <a:r>
              <a:rPr lang="hu-HU" dirty="0" smtClean="0"/>
              <a:t>í</a:t>
            </a:r>
            <a:r>
              <a:rPr lang="pt-BR" dirty="0" smtClean="0"/>
              <a:t>that</a:t>
            </a:r>
            <a:r>
              <a:rPr lang="hu-HU" dirty="0" smtClean="0"/>
              <a:t>ó</a:t>
            </a:r>
            <a:r>
              <a:rPr lang="pt-BR" dirty="0" smtClean="0"/>
              <a:t>.</a:t>
            </a:r>
            <a:endParaRPr lang="pt-BR" dirty="0" smtClean="0"/>
          </a:p>
          <a:p>
            <a:endParaRPr lang="hu-HU" dirty="0"/>
          </a:p>
        </p:txBody>
      </p:sp>
      <p:pic>
        <p:nvPicPr>
          <p:cNvPr id="4" name="Kép 3" descr="aus_goedel_31082006_11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7686" y="1500174"/>
            <a:ext cx="3800502" cy="40719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</a:t>
            </a:r>
            <a:r>
              <a:rPr lang="hu-HU" sz="4000" dirty="0" smtClean="0"/>
              <a:t>30-as évek második fele</a:t>
            </a:r>
            <a:endParaRPr lang="hu-HU" sz="4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28596" y="1928802"/>
            <a:ext cx="4429156" cy="1714512"/>
          </a:xfrm>
        </p:spPr>
        <p:txBody>
          <a:bodyPr>
            <a:normAutofit fontScale="92500" lnSpcReduction="20000"/>
          </a:bodyPr>
          <a:lstStyle/>
          <a:p>
            <a:endParaRPr lang="hu-HU" dirty="0" smtClean="0"/>
          </a:p>
          <a:p>
            <a:pPr>
              <a:buNone/>
            </a:pPr>
            <a:r>
              <a:rPr lang="hu-HU" dirty="0" smtClean="0"/>
              <a:t>    és vele  párhuzamosan</a:t>
            </a:r>
            <a:r>
              <a:rPr lang="hu-HU" dirty="0" smtClean="0"/>
              <a:t>, </a:t>
            </a:r>
            <a:r>
              <a:rPr lang="hu-HU" dirty="0" err="1" smtClean="0"/>
              <a:t>Alonzo</a:t>
            </a:r>
            <a:r>
              <a:rPr lang="hu-HU" dirty="0" smtClean="0"/>
              <a:t> </a:t>
            </a:r>
            <a:r>
              <a:rPr lang="hu-HU" dirty="0" err="1" smtClean="0"/>
              <a:t>Church</a:t>
            </a:r>
            <a:r>
              <a:rPr lang="hu-HU" dirty="0" smtClean="0"/>
              <a:t> </a:t>
            </a:r>
            <a:r>
              <a:rPr lang="hu-HU" dirty="0" smtClean="0"/>
              <a:t> </a:t>
            </a:r>
            <a:r>
              <a:rPr lang="hu-HU" dirty="0" smtClean="0"/>
              <a:t>kapott </a:t>
            </a:r>
            <a:r>
              <a:rPr lang="hu-HU" dirty="0" smtClean="0"/>
              <a:t>hasonló módon meglep</a:t>
            </a:r>
            <a:r>
              <a:rPr lang="hu-HU" dirty="0" smtClean="0"/>
              <a:t>ő</a:t>
            </a:r>
            <a:r>
              <a:rPr lang="hu-HU" dirty="0" smtClean="0"/>
              <a:t> eredményt</a:t>
            </a:r>
            <a:r>
              <a:rPr lang="hu-HU" dirty="0" smtClean="0"/>
              <a:t>. </a:t>
            </a:r>
            <a:endParaRPr lang="hu-HU" dirty="0"/>
          </a:p>
        </p:txBody>
      </p:sp>
      <p:pic>
        <p:nvPicPr>
          <p:cNvPr id="5" name="Kép 4" descr="chur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3429000"/>
            <a:ext cx="3000396" cy="2664145"/>
          </a:xfrm>
          <a:prstGeom prst="rect">
            <a:avLst/>
          </a:prstGeom>
        </p:spPr>
      </p:pic>
      <p:sp>
        <p:nvSpPr>
          <p:cNvPr id="7" name="Szövegdoboz 6"/>
          <p:cNvSpPr txBox="1"/>
          <p:nvPr/>
        </p:nvSpPr>
        <p:spPr>
          <a:xfrm>
            <a:off x="642910" y="1714488"/>
            <a:ext cx="421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dirty="0" smtClean="0"/>
              <a:t>Egy  fiatal óriás, Alan Turing</a:t>
            </a:r>
            <a:endParaRPr lang="hu-HU" sz="2400" dirty="0"/>
          </a:p>
        </p:txBody>
      </p:sp>
      <p:sp>
        <p:nvSpPr>
          <p:cNvPr id="8" name="Szövegdoboz 7"/>
          <p:cNvSpPr txBox="1"/>
          <p:nvPr/>
        </p:nvSpPr>
        <p:spPr>
          <a:xfrm>
            <a:off x="714348" y="3857628"/>
            <a:ext cx="17145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Nevezetesen, hogy nem létezik univerzális feladatmegoldó módszer.</a:t>
            </a:r>
          </a:p>
          <a:p>
            <a:endParaRPr lang="hu-HU" dirty="0"/>
          </a:p>
        </p:txBody>
      </p:sp>
      <p:pic>
        <p:nvPicPr>
          <p:cNvPr id="4" name="Kép 3" descr="turin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1928802"/>
            <a:ext cx="2752910" cy="35719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 </a:t>
            </a:r>
            <a:r>
              <a:rPr lang="hu-HU" sz="4000" dirty="0" smtClean="0"/>
              <a:t>1950-es évek</a:t>
            </a:r>
            <a:endParaRPr lang="hu-HU" sz="4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935480"/>
            <a:ext cx="3471858" cy="40652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hu-HU" dirty="0" smtClean="0"/>
              <a:t>    </a:t>
            </a:r>
            <a:r>
              <a:rPr lang="hu-HU" dirty="0" err="1" smtClean="0"/>
              <a:t>Noam</a:t>
            </a:r>
            <a:r>
              <a:rPr lang="hu-HU" dirty="0" smtClean="0"/>
              <a:t> Chomsky  alapvet</a:t>
            </a:r>
            <a:r>
              <a:rPr lang="hu-HU" dirty="0" smtClean="0"/>
              <a:t>ő</a:t>
            </a:r>
            <a:r>
              <a:rPr lang="hu-HU" dirty="0" smtClean="0"/>
              <a:t> felfedezései jelentettek nagy lépéseket </a:t>
            </a:r>
            <a:r>
              <a:rPr lang="hu-HU" dirty="0" smtClean="0"/>
              <a:t>a </a:t>
            </a:r>
            <a:r>
              <a:rPr lang="hu-HU" dirty="0" smtClean="0"/>
              <a:t>formális </a:t>
            </a:r>
            <a:r>
              <a:rPr lang="hu-HU" dirty="0" smtClean="0"/>
              <a:t>rendszerek egy fontos </a:t>
            </a:r>
            <a:r>
              <a:rPr lang="hu-HU" dirty="0" smtClean="0"/>
              <a:t>típusa</a:t>
            </a:r>
            <a:r>
              <a:rPr lang="hu-HU" dirty="0" smtClean="0"/>
              <a:t>, a </a:t>
            </a:r>
            <a:r>
              <a:rPr lang="hu-HU" dirty="0" smtClean="0"/>
              <a:t>formális nyelvek </a:t>
            </a:r>
            <a:r>
              <a:rPr lang="hu-HU" dirty="0" smtClean="0"/>
              <a:t>matematikai </a:t>
            </a:r>
            <a:r>
              <a:rPr lang="hu-HU" dirty="0" smtClean="0"/>
              <a:t>elméletének területén</a:t>
            </a:r>
            <a:endParaRPr lang="hu-HU" dirty="0" smtClean="0"/>
          </a:p>
          <a:p>
            <a:endParaRPr lang="hu-HU" dirty="0" smtClean="0"/>
          </a:p>
          <a:p>
            <a:pPr>
              <a:buNone/>
            </a:pPr>
            <a:endParaRPr lang="hu-HU" dirty="0"/>
          </a:p>
        </p:txBody>
      </p:sp>
      <p:pic>
        <p:nvPicPr>
          <p:cNvPr id="5" name="Kép 4" descr="chomsky-clos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1071546"/>
            <a:ext cx="3214710" cy="49660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000108"/>
            <a:ext cx="3614734" cy="5857892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Végül</a:t>
            </a:r>
            <a:r>
              <a:rPr lang="hu-HU" dirty="0" smtClean="0"/>
              <a:t>, de nem </a:t>
            </a:r>
            <a:r>
              <a:rPr lang="hu-HU" dirty="0" smtClean="0"/>
              <a:t>utolsósorban meg </a:t>
            </a:r>
            <a:r>
              <a:rPr lang="hu-HU" dirty="0" smtClean="0"/>
              <a:t>kell </a:t>
            </a:r>
            <a:r>
              <a:rPr lang="hu-HU" dirty="0" smtClean="0"/>
              <a:t>említenünk</a:t>
            </a:r>
            <a:r>
              <a:rPr lang="hu-HU" dirty="0" smtClean="0"/>
              <a:t>, hogy az </a:t>
            </a:r>
            <a:r>
              <a:rPr lang="hu-HU" dirty="0" smtClean="0"/>
              <a:t>automaták </a:t>
            </a:r>
            <a:r>
              <a:rPr lang="hu-HU" dirty="0" smtClean="0"/>
              <a:t>matematikai </a:t>
            </a:r>
            <a:r>
              <a:rPr lang="hu-HU" dirty="0" smtClean="0"/>
              <a:t>elméletének megalapozásában nagy </a:t>
            </a:r>
            <a:r>
              <a:rPr lang="hu-HU" dirty="0" smtClean="0"/>
              <a:t>szerepet </a:t>
            </a:r>
            <a:r>
              <a:rPr lang="hu-HU" dirty="0" smtClean="0"/>
              <a:t>játszott </a:t>
            </a:r>
            <a:r>
              <a:rPr lang="hu-HU" dirty="0" smtClean="0"/>
              <a:t>a </a:t>
            </a:r>
            <a:r>
              <a:rPr lang="hu-HU" dirty="0" smtClean="0"/>
              <a:t>pályafutásának </a:t>
            </a:r>
            <a:r>
              <a:rPr lang="hu-HU" dirty="0" smtClean="0"/>
              <a:t>nagy </a:t>
            </a:r>
            <a:r>
              <a:rPr lang="hu-HU" dirty="0" smtClean="0"/>
              <a:t>részét </a:t>
            </a:r>
            <a:r>
              <a:rPr lang="hu-HU" dirty="0" smtClean="0"/>
              <a:t>az </a:t>
            </a:r>
            <a:r>
              <a:rPr lang="hu-HU" dirty="0" smtClean="0"/>
              <a:t>Egyesült Államokban töltő </a:t>
            </a:r>
            <a:r>
              <a:rPr lang="hu-HU" dirty="0" smtClean="0"/>
              <a:t> </a:t>
            </a:r>
            <a:r>
              <a:rPr lang="hu-HU" dirty="0" smtClean="0"/>
              <a:t>nagy tudós</a:t>
            </a:r>
            <a:r>
              <a:rPr lang="hu-HU" dirty="0" smtClean="0"/>
              <a:t>, Neumann </a:t>
            </a:r>
            <a:r>
              <a:rPr lang="hu-HU" dirty="0" smtClean="0"/>
              <a:t>János</a:t>
            </a:r>
            <a:r>
              <a:rPr lang="hu-HU" dirty="0" smtClean="0"/>
              <a:t>, aki John von Neumann </a:t>
            </a:r>
            <a:r>
              <a:rPr lang="hu-HU" dirty="0" smtClean="0"/>
              <a:t>néven szerte </a:t>
            </a:r>
            <a:r>
              <a:rPr lang="en-US" dirty="0" smtClean="0"/>
              <a:t>a </a:t>
            </a:r>
            <a:r>
              <a:rPr lang="en-US" dirty="0" err="1" smtClean="0"/>
              <a:t>vil</a:t>
            </a:r>
            <a:r>
              <a:rPr lang="hu-HU" dirty="0" smtClean="0"/>
              <a:t>á</a:t>
            </a:r>
            <a:r>
              <a:rPr lang="en-US" dirty="0" err="1" smtClean="0"/>
              <a:t>gon</a:t>
            </a:r>
            <a:r>
              <a:rPr lang="hu-HU" dirty="0" smtClean="0"/>
              <a:t>, </a:t>
            </a:r>
            <a:r>
              <a:rPr lang="en-US" dirty="0" smtClean="0"/>
              <a:t> </a:t>
            </a:r>
            <a:r>
              <a:rPr lang="en-US" dirty="0" smtClean="0"/>
              <a:t>mint a </a:t>
            </a:r>
            <a:r>
              <a:rPr lang="en-US" dirty="0" err="1" smtClean="0"/>
              <a:t>sz</a:t>
            </a:r>
            <a:r>
              <a:rPr lang="hu-HU" dirty="0" smtClean="0"/>
              <a:t>á</a:t>
            </a:r>
            <a:r>
              <a:rPr lang="en-US" dirty="0" smtClean="0"/>
              <a:t>m</a:t>
            </a:r>
            <a:r>
              <a:rPr lang="hu-HU" dirty="0" smtClean="0"/>
              <a:t>í</a:t>
            </a:r>
            <a:r>
              <a:rPr lang="en-US" dirty="0" smtClean="0"/>
              <a:t>t</a:t>
            </a:r>
            <a:r>
              <a:rPr lang="hu-HU" dirty="0" smtClean="0"/>
              <a:t>á</a:t>
            </a:r>
            <a:r>
              <a:rPr lang="en-US" dirty="0" err="1" smtClean="0"/>
              <a:t>studom</a:t>
            </a:r>
            <a:r>
              <a:rPr lang="hu-HU" dirty="0" smtClean="0"/>
              <a:t>á</a:t>
            </a:r>
            <a:r>
              <a:rPr lang="en-US" dirty="0" err="1" smtClean="0"/>
              <a:t>ny</a:t>
            </a:r>
            <a:r>
              <a:rPr lang="en-US" dirty="0" smtClean="0"/>
              <a:t> </a:t>
            </a:r>
            <a:r>
              <a:rPr lang="en-US" dirty="0" err="1" smtClean="0"/>
              <a:t>atyja</a:t>
            </a:r>
            <a:r>
              <a:rPr lang="hu-HU" dirty="0" smtClean="0"/>
              <a:t> </a:t>
            </a:r>
            <a:r>
              <a:rPr lang="en-US" dirty="0" smtClean="0"/>
              <a:t> </a:t>
            </a:r>
            <a:r>
              <a:rPr lang="en-US" dirty="0" err="1" smtClean="0"/>
              <a:t>ismeretes</a:t>
            </a:r>
            <a:r>
              <a:rPr lang="en-US" dirty="0" smtClean="0"/>
              <a:t>.</a:t>
            </a:r>
          </a:p>
          <a:p>
            <a:endParaRPr lang="hu-HU" dirty="0"/>
          </a:p>
        </p:txBody>
      </p:sp>
      <p:pic>
        <p:nvPicPr>
          <p:cNvPr id="4" name="Kép 3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7686" y="1071546"/>
            <a:ext cx="4123221" cy="5214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Áramlás">
  <a:themeElements>
    <a:clrScheme name="Áramlás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Áramlás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Áramlás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84</TotalTime>
  <Words>187</Words>
  <Application>Microsoft Office PowerPoint</Application>
  <PresentationFormat>Diavetítés a képernyőre (4:3 oldalarány)</PresentationFormat>
  <Paragraphs>15</Paragraphs>
  <Slides>7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7</vt:i4>
      </vt:variant>
    </vt:vector>
  </HeadingPairs>
  <TitlesOfParts>
    <vt:vector size="8" baseType="lpstr">
      <vt:lpstr>Áramlás</vt:lpstr>
      <vt:lpstr>A formális nyelvek története</vt:lpstr>
      <vt:lpstr>1900 Párizs-első matematikai világkonferencia</vt:lpstr>
      <vt:lpstr>1910-es évek eleje</vt:lpstr>
      <vt:lpstr>       1930-as évek</vt:lpstr>
      <vt:lpstr>  30-as évek második fele</vt:lpstr>
      <vt:lpstr>  1950-es évek</vt:lpstr>
      <vt:lpstr>7.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formális nyelvek története</dc:title>
  <dc:creator>Heni</dc:creator>
  <cp:lastModifiedBy>Heni</cp:lastModifiedBy>
  <cp:revision>9</cp:revision>
  <dcterms:created xsi:type="dcterms:W3CDTF">2010-04-20T17:56:39Z</dcterms:created>
  <dcterms:modified xsi:type="dcterms:W3CDTF">2010-04-20T19:21:16Z</dcterms:modified>
</cp:coreProperties>
</file>