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0"/>
  </p:notesMasterIdLst>
  <p:sldIdLst>
    <p:sldId id="256" r:id="rId2"/>
    <p:sldId id="260" r:id="rId3"/>
    <p:sldId id="263" r:id="rId4"/>
    <p:sldId id="264" r:id="rId5"/>
    <p:sldId id="261" r:id="rId6"/>
    <p:sldId id="265" r:id="rId7"/>
    <p:sldId id="262" r:id="rId8"/>
    <p:sldId id="266" r:id="rId9"/>
    <p:sldId id="267" r:id="rId10"/>
    <p:sldId id="268" r:id="rId11"/>
    <p:sldId id="269" r:id="rId12"/>
    <p:sldId id="271" r:id="rId13"/>
    <p:sldId id="270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3" r:id="rId23"/>
    <p:sldId id="280" r:id="rId24"/>
    <p:sldId id="281" r:id="rId25"/>
    <p:sldId id="282" r:id="rId26"/>
    <p:sldId id="284" r:id="rId27"/>
    <p:sldId id="285" r:id="rId28"/>
    <p:sldId id="286" r:id="rId29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3300"/>
    <a:srgbClr val="33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16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A833D8-B5F2-4CCA-8D5C-CA0000235351}" type="datetimeFigureOut">
              <a:rPr lang="hu-HU" smtClean="0"/>
              <a:t>2011.08.09.</a:t>
            </a:fld>
            <a:endParaRPr lang="hu-H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u-H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990206-3930-4884-AC3B-1E7EEB70A08F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6426666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990206-3930-4884-AC3B-1E7EEB70A08F}" type="slidenum">
              <a:rPr lang="hu-HU" smtClean="0"/>
              <a:t>1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6950861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0C395B8C-1B9F-4DF6-9CB1-1E3764073130}" type="datetimeFigureOut">
              <a:rPr lang="hu-HU" smtClean="0"/>
              <a:t>2011.08.09.</a:t>
            </a:fld>
            <a:endParaRPr lang="hu-HU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hu-HU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A8CD82D-1776-4F10-96E5-ACBB399170B4}" type="slidenum">
              <a:rPr lang="hu-HU" smtClean="0"/>
              <a:t>‹#›</a:t>
            </a:fld>
            <a:endParaRPr lang="hu-H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95B8C-1B9F-4DF6-9CB1-1E3764073130}" type="datetimeFigureOut">
              <a:rPr lang="hu-HU" smtClean="0"/>
              <a:t>2011.08.09.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A8CD82D-1776-4F10-96E5-ACBB399170B4}" type="slidenum">
              <a:rPr lang="hu-HU" smtClean="0"/>
              <a:t>‹#›</a:t>
            </a:fld>
            <a:endParaRPr lang="hu-HU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95B8C-1B9F-4DF6-9CB1-1E3764073130}" type="datetimeFigureOut">
              <a:rPr lang="hu-HU" smtClean="0"/>
              <a:t>2011.08.09.</a:t>
            </a:fld>
            <a:endParaRPr lang="hu-HU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0A8CD82D-1776-4F10-96E5-ACBB399170B4}" type="slidenum">
              <a:rPr lang="hu-HU" smtClean="0"/>
              <a:t>‹#›</a:t>
            </a:fld>
            <a:endParaRPr lang="hu-HU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hu-H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0C395B8C-1B9F-4DF6-9CB1-1E3764073130}" type="datetimeFigureOut">
              <a:rPr lang="hu-HU" smtClean="0"/>
              <a:t>2011.08.09.</a:t>
            </a:fld>
            <a:endParaRPr lang="hu-HU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0A8CD82D-1776-4F10-96E5-ACBB399170B4}" type="slidenum">
              <a:rPr lang="hu-HU" smtClean="0"/>
              <a:t>‹#›</a:t>
            </a:fld>
            <a:endParaRPr lang="hu-HU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hu-H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0C395B8C-1B9F-4DF6-9CB1-1E3764073130}" type="datetimeFigureOut">
              <a:rPr lang="hu-HU" smtClean="0"/>
              <a:t>2011.08.09.</a:t>
            </a:fld>
            <a:endParaRPr lang="hu-HU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0A8CD82D-1776-4F10-96E5-ACBB399170B4}" type="slidenum">
              <a:rPr lang="hu-HU" smtClean="0"/>
              <a:t>‹#›</a:t>
            </a:fld>
            <a:endParaRPr lang="hu-HU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hu-HU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95B8C-1B9F-4DF6-9CB1-1E3764073130}" type="datetimeFigureOut">
              <a:rPr lang="hu-HU" smtClean="0"/>
              <a:t>2011.08.09.</a:t>
            </a:fld>
            <a:endParaRPr lang="hu-H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A8CD82D-1776-4F10-96E5-ACBB399170B4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95B8C-1B9F-4DF6-9CB1-1E3764073130}" type="datetimeFigureOut">
              <a:rPr lang="hu-HU" smtClean="0"/>
              <a:t>2011.08.09.</a:t>
            </a:fld>
            <a:endParaRPr lang="hu-H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A8CD82D-1776-4F10-96E5-ACBB399170B4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95B8C-1B9F-4DF6-9CB1-1E3764073130}" type="datetimeFigureOut">
              <a:rPr lang="hu-HU" smtClean="0"/>
              <a:t>2011.08.09.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A8CD82D-1776-4F10-96E5-ACBB399170B4}" type="slidenum">
              <a:rPr lang="hu-HU" smtClean="0"/>
              <a:t>‹#›</a:t>
            </a:fld>
            <a:endParaRPr lang="hu-HU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0C395B8C-1B9F-4DF6-9CB1-1E3764073130}" type="datetimeFigureOut">
              <a:rPr lang="hu-HU" smtClean="0"/>
              <a:t>2011.08.09.</a:t>
            </a:fld>
            <a:endParaRPr lang="hu-HU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0A8CD82D-1776-4F10-96E5-ACBB399170B4}" type="slidenum">
              <a:rPr lang="hu-HU" smtClean="0"/>
              <a:t>‹#›</a:t>
            </a:fld>
            <a:endParaRPr lang="hu-HU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hu-H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95B8C-1B9F-4DF6-9CB1-1E3764073130}" type="datetimeFigureOut">
              <a:rPr lang="hu-HU" smtClean="0"/>
              <a:t>2011.08.09.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8CD82D-1776-4F10-96E5-ACBB399170B4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0C395B8C-1B9F-4DF6-9CB1-1E3764073130}" type="datetimeFigureOut">
              <a:rPr lang="hu-HU" smtClean="0"/>
              <a:t>2011.08.09.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hu-HU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0A8CD82D-1776-4F10-96E5-ACBB399170B4}" type="slidenum">
              <a:rPr lang="hu-HU" smtClean="0"/>
              <a:t>‹#›</a:t>
            </a:fld>
            <a:endParaRPr lang="hu-H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0C395B8C-1B9F-4DF6-9CB1-1E3764073130}" type="datetimeFigureOut">
              <a:rPr lang="hu-HU" smtClean="0"/>
              <a:t>2011.08.09.</a:t>
            </a:fld>
            <a:endParaRPr lang="hu-H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hu-HU"/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0A8CD82D-1776-4F10-96E5-ACBB399170B4}" type="slidenum">
              <a:rPr lang="hu-HU" smtClean="0"/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ebib.lib.unideb.hu/" TargetMode="External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directoy.unideb.hu/" TargetMode="External"/><Relationship Id="rId2" Type="http://schemas.openxmlformats.org/officeDocument/2006/relationships/hyperlink" Target="http://directory.unideb.hu/" TargetMode="External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9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hyperlink" Target="http://dea.lib.unideb.hu/" TargetMode="External"/><Relationship Id="rId1" Type="http://schemas.openxmlformats.org/officeDocument/2006/relationships/slideLayout" Target="../slideLayouts/slideLayout8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hu-HU" dirty="0" smtClean="0"/>
              <a:t>PhD anyagok elhelyezése az egyetemi repozitóriumban (dea) </a:t>
            </a:r>
            <a:endParaRPr lang="hu-H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hu-HU" dirty="0" smtClean="0"/>
              <a:t>DEENK  -  Harangi Gabriella</a:t>
            </a:r>
            <a:endParaRPr lang="hu-HU" dirty="0"/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0" y="6084000"/>
            <a:ext cx="2195736" cy="6858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marL="0" indent="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None/>
              <a:defRPr kumimoji="0" sz="2600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None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None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None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None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None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hu-HU" sz="2400" dirty="0" smtClean="0"/>
              <a:t>2011.08.10</a:t>
            </a:r>
            <a:r>
              <a:rPr lang="hu-HU" dirty="0" smtClean="0"/>
              <a:t> 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250773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Bevezetés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946900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Miért is?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/>
        <p:txBody>
          <a:bodyPr>
            <a:normAutofit lnSpcReduction="10000"/>
          </a:bodyPr>
          <a:lstStyle/>
          <a:p>
            <a:r>
              <a:rPr lang="hu-HU" sz="2400" dirty="0" smtClean="0"/>
              <a:t>BEVEZETÉS</a:t>
            </a:r>
            <a:endParaRPr lang="hu-HU" dirty="0" smtClean="0"/>
          </a:p>
          <a:p>
            <a:endParaRPr lang="hu-HU" dirty="0"/>
          </a:p>
          <a:p>
            <a:endParaRPr lang="hu-HU" dirty="0" smtClean="0"/>
          </a:p>
          <a:p>
            <a:endParaRPr lang="hu-HU" dirty="0"/>
          </a:p>
          <a:p>
            <a:endParaRPr lang="hu-HU" dirty="0" smtClean="0"/>
          </a:p>
          <a:p>
            <a:endParaRPr lang="hu-HU" dirty="0" smtClean="0"/>
          </a:p>
          <a:p>
            <a:endParaRPr lang="hu-HU" dirty="0"/>
          </a:p>
          <a:p>
            <a:r>
              <a:rPr lang="hu-HU" sz="1400" dirty="0" smtClean="0"/>
              <a:t>DEENK</a:t>
            </a:r>
          </a:p>
          <a:p>
            <a:r>
              <a:rPr lang="hu-HU" sz="1400" dirty="0" smtClean="0"/>
              <a:t>2011.08.10</a:t>
            </a:r>
            <a:endParaRPr lang="hu-HU" sz="1400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hu-HU" dirty="0"/>
              <a:t>Kötelezettség</a:t>
            </a:r>
          </a:p>
          <a:p>
            <a:pPr lvl="1"/>
            <a:r>
              <a:rPr lang="hu-HU" dirty="0"/>
              <a:t>Törvényi</a:t>
            </a:r>
          </a:p>
          <a:p>
            <a:pPr lvl="2"/>
            <a:r>
              <a:rPr lang="hu-HU" dirty="0"/>
              <a:t>51/2001. Kormányrendelet 40-41.§</a:t>
            </a:r>
          </a:p>
          <a:p>
            <a:pPr lvl="2"/>
            <a:r>
              <a:rPr lang="hu-HU" dirty="0"/>
              <a:t>33/2007. (III. 7.) Kormányrendelet 11 §</a:t>
            </a:r>
          </a:p>
          <a:p>
            <a:pPr lvl="1"/>
            <a:r>
              <a:rPr lang="hu-HU" dirty="0"/>
              <a:t>Egyetemi</a:t>
            </a:r>
          </a:p>
          <a:p>
            <a:pPr lvl="2"/>
            <a:r>
              <a:rPr lang="hu-HU" dirty="0"/>
              <a:t>Debreceni Egyetem doktori szabályzata</a:t>
            </a:r>
          </a:p>
          <a:p>
            <a:pPr lvl="1"/>
            <a:r>
              <a:rPr lang="hu-HU" dirty="0"/>
              <a:t>ODT</a:t>
            </a:r>
          </a:p>
          <a:p>
            <a:pPr lvl="2"/>
            <a:r>
              <a:rPr lang="hu-HU" dirty="0"/>
              <a:t>meghírdetni - doktori.hu</a:t>
            </a:r>
          </a:p>
          <a:p>
            <a:r>
              <a:rPr lang="hu-HU" dirty="0"/>
              <a:t>Archiválás</a:t>
            </a:r>
          </a:p>
          <a:p>
            <a:pPr lvl="1"/>
            <a:r>
              <a:rPr lang="hu-HU" dirty="0"/>
              <a:t>Egyetem szellemi tulajdonának </a:t>
            </a:r>
          </a:p>
          <a:p>
            <a:pPr lvl="2"/>
            <a:r>
              <a:rPr lang="hu-HU" dirty="0"/>
              <a:t>megőrzése</a:t>
            </a:r>
          </a:p>
          <a:p>
            <a:pPr lvl="2"/>
            <a:r>
              <a:rPr lang="hu-HU" dirty="0"/>
              <a:t>közzététele</a:t>
            </a:r>
          </a:p>
        </p:txBody>
      </p:sp>
    </p:spTree>
    <p:extLst>
      <p:ext uri="{BB962C8B-B14F-4D97-AF65-F5344CB8AC3E}">
        <p14:creationId xmlns:p14="http://schemas.microsoft.com/office/powerpoint/2010/main" val="2599220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Határidők</a:t>
            </a:r>
            <a:endParaRPr lang="hu-H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/>
        <p:txBody>
          <a:bodyPr>
            <a:normAutofit lnSpcReduction="10000"/>
          </a:bodyPr>
          <a:lstStyle/>
          <a:p>
            <a:r>
              <a:rPr lang="hu-HU" sz="2400" dirty="0" smtClean="0"/>
              <a:t>BEVEZETÉS</a:t>
            </a:r>
            <a:endParaRPr lang="hu-HU" dirty="0" smtClean="0"/>
          </a:p>
          <a:p>
            <a:endParaRPr lang="hu-HU" dirty="0"/>
          </a:p>
          <a:p>
            <a:endParaRPr lang="hu-HU" dirty="0" smtClean="0"/>
          </a:p>
          <a:p>
            <a:endParaRPr lang="hu-HU" dirty="0"/>
          </a:p>
          <a:p>
            <a:endParaRPr lang="hu-HU" dirty="0" smtClean="0"/>
          </a:p>
          <a:p>
            <a:endParaRPr lang="hu-HU" dirty="0" smtClean="0"/>
          </a:p>
          <a:p>
            <a:endParaRPr lang="hu-HU" dirty="0"/>
          </a:p>
          <a:p>
            <a:r>
              <a:rPr lang="hu-HU" sz="1400" dirty="0" smtClean="0"/>
              <a:t>DEENK</a:t>
            </a:r>
          </a:p>
          <a:p>
            <a:r>
              <a:rPr lang="hu-HU" sz="1400" dirty="0" smtClean="0"/>
              <a:t>2011.08.10</a:t>
            </a:r>
            <a:endParaRPr lang="hu-HU" sz="1400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hu-HU" dirty="0"/>
              <a:t>Publikációs lista igénylése</a:t>
            </a:r>
          </a:p>
          <a:p>
            <a:pPr lvl="1"/>
            <a:r>
              <a:rPr lang="hu-HU" dirty="0"/>
              <a:t>Könyvtár – 10 munkanap</a:t>
            </a:r>
          </a:p>
          <a:p>
            <a:pPr lvl="1"/>
            <a:r>
              <a:rPr lang="hu-HU" dirty="0"/>
              <a:t>Házi védés előtt</a:t>
            </a:r>
          </a:p>
          <a:p>
            <a:r>
              <a:rPr lang="hu-HU" b="1" dirty="0"/>
              <a:t>Értekezés és tézisek feltöltése</a:t>
            </a:r>
          </a:p>
          <a:p>
            <a:pPr lvl="1"/>
            <a:r>
              <a:rPr lang="hu-HU" b="1" dirty="0"/>
              <a:t>Doktori iskola titkára</a:t>
            </a:r>
          </a:p>
          <a:p>
            <a:pPr lvl="1"/>
            <a:r>
              <a:rPr lang="hu-HU" b="1" dirty="0"/>
              <a:t>Könyvtár – 5 munkanap</a:t>
            </a:r>
          </a:p>
          <a:p>
            <a:r>
              <a:rPr lang="hu-HU" b="1" dirty="0"/>
              <a:t>Meghírdetés a doktori.hu-n</a:t>
            </a:r>
          </a:p>
          <a:p>
            <a:pPr lvl="1"/>
            <a:r>
              <a:rPr lang="hu-HU" b="1" dirty="0"/>
              <a:t>Két héttel a védés előtt</a:t>
            </a:r>
            <a:endParaRPr lang="hu-HU" b="1" dirty="0"/>
          </a:p>
        </p:txBody>
      </p:sp>
    </p:spTree>
    <p:extLst>
      <p:ext uri="{BB962C8B-B14F-4D97-AF65-F5344CB8AC3E}">
        <p14:creationId xmlns:p14="http://schemas.microsoft.com/office/powerpoint/2010/main" val="1385556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 smtClean="0"/>
          </a:p>
          <a:p>
            <a:r>
              <a:rPr lang="hu-HU" dirty="0" smtClean="0"/>
              <a:t>http://ebib.lib.unideb.hu</a:t>
            </a:r>
            <a:endParaRPr lang="hu-HU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Publikációs Adatbázis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847799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PuLi </a:t>
            </a:r>
            <a:r>
              <a:rPr lang="hu-HU" dirty="0" smtClean="0"/>
              <a:t>igénylése</a:t>
            </a:r>
            <a:endParaRPr lang="hu-H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hu-HU" sz="2100" dirty="0" smtClean="0"/>
              <a:t>PUBLIKÁCIÓS ADATBÁZIS</a:t>
            </a:r>
            <a:endParaRPr lang="hu-HU" sz="1600" dirty="0" smtClean="0"/>
          </a:p>
          <a:p>
            <a:endParaRPr lang="hu-HU" dirty="0"/>
          </a:p>
          <a:p>
            <a:endParaRPr lang="hu-HU" dirty="0" smtClean="0"/>
          </a:p>
          <a:p>
            <a:endParaRPr lang="hu-HU" dirty="0"/>
          </a:p>
          <a:p>
            <a:endParaRPr lang="hu-HU" dirty="0" smtClean="0"/>
          </a:p>
          <a:p>
            <a:endParaRPr lang="hu-HU" dirty="0" smtClean="0"/>
          </a:p>
          <a:p>
            <a:endParaRPr lang="hu-HU" dirty="0"/>
          </a:p>
          <a:p>
            <a:r>
              <a:rPr lang="hu-HU" sz="1400" dirty="0" smtClean="0"/>
              <a:t>DEENK</a:t>
            </a:r>
          </a:p>
          <a:p>
            <a:r>
              <a:rPr lang="hu-HU" sz="1400" dirty="0" smtClean="0"/>
              <a:t>2011.08.10</a:t>
            </a:r>
            <a:endParaRPr lang="hu-HU" sz="1400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hu-HU" dirty="0"/>
              <a:t>Debreceni Egyetem Publikációs Adatbázisa</a:t>
            </a:r>
          </a:p>
          <a:p>
            <a:r>
              <a:rPr lang="hu-HU" dirty="0"/>
              <a:t>Elérhetőség:</a:t>
            </a:r>
          </a:p>
          <a:p>
            <a:pPr lvl="1"/>
            <a:r>
              <a:rPr lang="hu-HU" dirty="0">
                <a:hlinkClick r:id="rId2"/>
              </a:rPr>
              <a:t>http://</a:t>
            </a:r>
            <a:r>
              <a:rPr lang="hu-HU" dirty="0" smtClean="0">
                <a:hlinkClick r:id="rId2"/>
              </a:rPr>
              <a:t>ebib.lib.unideb.hu</a:t>
            </a:r>
            <a:endParaRPr lang="hu-HU" dirty="0"/>
          </a:p>
          <a:p>
            <a:r>
              <a:rPr lang="hu-HU" dirty="0"/>
              <a:t>Szükséges feltétel</a:t>
            </a:r>
          </a:p>
          <a:p>
            <a:pPr lvl="1"/>
            <a:r>
              <a:rPr lang="hu-HU" dirty="0"/>
              <a:t>Doktori képzés szerepeltetése a Neptunban</a:t>
            </a:r>
          </a:p>
          <a:p>
            <a:pPr lvl="1"/>
            <a:r>
              <a:rPr lang="hu-HU" dirty="0"/>
              <a:t>Neptun kód vagy hálózati azonosító ismerete és megadása</a:t>
            </a:r>
          </a:p>
          <a:p>
            <a:r>
              <a:rPr lang="hu-HU" dirty="0"/>
              <a:t>Közlemények feltöltése</a:t>
            </a:r>
          </a:p>
          <a:p>
            <a:pPr lvl="1"/>
            <a:r>
              <a:rPr lang="hu-HU" dirty="0"/>
              <a:t>Összes közlemény adatának felvétele</a:t>
            </a:r>
          </a:p>
          <a:p>
            <a:pPr lvl="1"/>
            <a:r>
              <a:rPr lang="hu-HU" dirty="0"/>
              <a:t>Értekezés alapjául szolgáló közlemények megjelölése</a:t>
            </a:r>
          </a:p>
          <a:p>
            <a:r>
              <a:rPr lang="hu-HU" dirty="0"/>
              <a:t>PuLi igénylése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727415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half" idx="2"/>
          </p:nvPr>
        </p:nvSpPr>
        <p:spPr/>
        <p:txBody>
          <a:bodyPr>
            <a:normAutofit lnSpcReduction="10000"/>
          </a:bodyPr>
          <a:lstStyle/>
          <a:p>
            <a:r>
              <a:rPr lang="hu-HU" dirty="0" smtClean="0"/>
              <a:t>Adatfeltöltés menüpont – Közlemények adatainak megadás</a:t>
            </a:r>
          </a:p>
          <a:p>
            <a:r>
              <a:rPr lang="hu-HU" dirty="0" smtClean="0"/>
              <a:t>Adatigénylés menüpont – Statisztika és tájékoztatók elérése, PuLi igénylése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PA kezdőoldal</a:t>
            </a:r>
            <a:endParaRPr lang="hu-HU" dirty="0"/>
          </a:p>
        </p:txBody>
      </p:sp>
      <p:sp>
        <p:nvSpPr>
          <p:cNvPr id="4" name="Picture Placeholder 3"/>
          <p:cNvSpPr>
            <a:spLocks noGrp="1"/>
          </p:cNvSpPr>
          <p:nvPr>
            <p:ph type="pic" idx="1"/>
          </p:nvPr>
        </p:nvSpPr>
        <p:spPr/>
      </p:sp>
      <p:grpSp>
        <p:nvGrpSpPr>
          <p:cNvPr id="6" name="Group 5"/>
          <p:cNvGrpSpPr/>
          <p:nvPr/>
        </p:nvGrpSpPr>
        <p:grpSpPr>
          <a:xfrm>
            <a:off x="1788078" y="260648"/>
            <a:ext cx="7163661" cy="4081289"/>
            <a:chOff x="1788078" y="260648"/>
            <a:chExt cx="7163661" cy="4081289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52" t="7552" r="22639" b="24891"/>
            <a:stretch/>
          </p:blipFill>
          <p:spPr bwMode="auto">
            <a:xfrm>
              <a:off x="1788078" y="260648"/>
              <a:ext cx="7163661" cy="408128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5" name="Rectangle 4"/>
            <p:cNvSpPr/>
            <p:nvPr/>
          </p:nvSpPr>
          <p:spPr>
            <a:xfrm>
              <a:off x="7236296" y="332656"/>
              <a:ext cx="1368152" cy="144016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</p:grpSp>
    </p:spTree>
    <p:extLst>
      <p:ext uri="{BB962C8B-B14F-4D97-AF65-F5344CB8AC3E}">
        <p14:creationId xmlns:p14="http://schemas.microsoft.com/office/powerpoint/2010/main" val="1769273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543800" cy="1371600"/>
          </a:xfrm>
        </p:spPr>
        <p:txBody>
          <a:bodyPr>
            <a:normAutofit fontScale="85000" lnSpcReduction="10000"/>
          </a:bodyPr>
          <a:lstStyle/>
          <a:p>
            <a:r>
              <a:rPr lang="hu-HU" dirty="0" smtClean="0"/>
              <a:t>Hálózati azonosító / Neptun kód – Szerzői és tanulmányi adatok lekérése </a:t>
            </a:r>
          </a:p>
          <a:p>
            <a:r>
              <a:rPr lang="hu-HU" dirty="0" smtClean="0"/>
              <a:t>Jelölőnégyzet – Értekezés alapjául szolgáló közlemény -&gt; doktori iskola megadása</a:t>
            </a:r>
          </a:p>
          <a:p>
            <a:r>
              <a:rPr lang="hu-HU" dirty="0" smtClean="0"/>
              <a:t>Mezők: </a:t>
            </a:r>
            <a:r>
              <a:rPr lang="hu-HU" dirty="0" smtClean="0">
                <a:solidFill>
                  <a:srgbClr val="CC3300"/>
                </a:solidFill>
              </a:rPr>
              <a:t>Megjelenés éve</a:t>
            </a:r>
            <a:r>
              <a:rPr lang="hu-HU" dirty="0" smtClean="0"/>
              <a:t>, </a:t>
            </a:r>
            <a:r>
              <a:rPr lang="hu-HU" dirty="0" smtClean="0">
                <a:solidFill>
                  <a:srgbClr val="336600"/>
                </a:solidFill>
              </a:rPr>
              <a:t>Szerzői adatok egyetemi szerző esetén</a:t>
            </a:r>
            <a:r>
              <a:rPr lang="hu-HU" dirty="0" smtClean="0"/>
              <a:t>, Pályázati azonosító, Műfaj, Tudományos jelleg, </a:t>
            </a:r>
            <a:r>
              <a:rPr lang="hu-HU" dirty="0" smtClean="0">
                <a:solidFill>
                  <a:srgbClr val="CC3300"/>
                </a:solidFill>
              </a:rPr>
              <a:t>Nyelv</a:t>
            </a:r>
            <a:r>
              <a:rPr lang="hu-HU" dirty="0" smtClean="0"/>
              <a:t>, </a:t>
            </a:r>
            <a:r>
              <a:rPr lang="hu-HU" dirty="0" smtClean="0">
                <a:solidFill>
                  <a:srgbClr val="CC3300"/>
                </a:solidFill>
              </a:rPr>
              <a:t>Cím</a:t>
            </a:r>
            <a:r>
              <a:rPr lang="hu-HU" dirty="0" smtClean="0"/>
              <a:t>, </a:t>
            </a:r>
            <a:r>
              <a:rPr lang="hu-HU" dirty="0" smtClean="0">
                <a:solidFill>
                  <a:srgbClr val="CC3300"/>
                </a:solidFill>
              </a:rPr>
              <a:t>Szerzők felsorolása</a:t>
            </a:r>
            <a:r>
              <a:rPr lang="hu-HU" dirty="0" smtClean="0"/>
              <a:t>, Kulcsszó, MAB tudományág, Absztrakt, </a:t>
            </a:r>
            <a:r>
              <a:rPr lang="hu-HU" dirty="0" smtClean="0">
                <a:solidFill>
                  <a:srgbClr val="CC3300"/>
                </a:solidFill>
              </a:rPr>
              <a:t>Folyóirat</a:t>
            </a:r>
            <a:r>
              <a:rPr lang="hu-HU" dirty="0" smtClean="0"/>
              <a:t>, </a:t>
            </a:r>
            <a:r>
              <a:rPr lang="hu-HU" dirty="0" smtClean="0">
                <a:solidFill>
                  <a:srgbClr val="CC3300"/>
                </a:solidFill>
              </a:rPr>
              <a:t>Évfolyamszám</a:t>
            </a:r>
            <a:r>
              <a:rPr lang="hu-HU" dirty="0" smtClean="0"/>
              <a:t>, </a:t>
            </a:r>
            <a:r>
              <a:rPr lang="hu-HU" dirty="0" smtClean="0">
                <a:solidFill>
                  <a:srgbClr val="CC3300"/>
                </a:solidFill>
              </a:rPr>
              <a:t>Kötetszám</a:t>
            </a:r>
            <a:r>
              <a:rPr lang="hu-HU" dirty="0" smtClean="0"/>
              <a:t>, </a:t>
            </a:r>
            <a:r>
              <a:rPr lang="hu-HU" dirty="0" smtClean="0">
                <a:solidFill>
                  <a:srgbClr val="CC3300"/>
                </a:solidFill>
              </a:rPr>
              <a:t>Füzetszám</a:t>
            </a:r>
            <a:r>
              <a:rPr lang="hu-HU" dirty="0" smtClean="0"/>
              <a:t>, </a:t>
            </a:r>
            <a:r>
              <a:rPr lang="hu-HU" dirty="0" smtClean="0">
                <a:solidFill>
                  <a:srgbClr val="CC3300"/>
                </a:solidFill>
              </a:rPr>
              <a:t>Oldalak</a:t>
            </a:r>
            <a:r>
              <a:rPr lang="hu-HU" dirty="0" smtClean="0"/>
              <a:t>, </a:t>
            </a:r>
            <a:r>
              <a:rPr lang="hu-HU" dirty="0" smtClean="0">
                <a:solidFill>
                  <a:srgbClr val="CC3300"/>
                </a:solidFill>
              </a:rPr>
              <a:t>URL</a:t>
            </a:r>
            <a:r>
              <a:rPr lang="hu-HU" dirty="0" smtClean="0"/>
              <a:t>, </a:t>
            </a:r>
            <a:r>
              <a:rPr lang="hu-HU" dirty="0" smtClean="0">
                <a:solidFill>
                  <a:srgbClr val="CC3300"/>
                </a:solidFill>
              </a:rPr>
              <a:t>DOI</a:t>
            </a:r>
            <a:r>
              <a:rPr lang="hu-HU" dirty="0" smtClean="0"/>
              <a:t>, Teljes szöveg (Postprint vagy kiadói változat) </a:t>
            </a:r>
            <a:endParaRPr lang="hu-HU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PA feltöltő űrlap</a:t>
            </a:r>
            <a:endParaRPr lang="hu-HU" dirty="0"/>
          </a:p>
        </p:txBody>
      </p:sp>
      <p:sp>
        <p:nvSpPr>
          <p:cNvPr id="4" name="Picture Placeholder 3"/>
          <p:cNvSpPr>
            <a:spLocks noGrp="1"/>
          </p:cNvSpPr>
          <p:nvPr>
            <p:ph type="pic" idx="1"/>
          </p:nvPr>
        </p:nvSpPr>
        <p:spPr/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46" t="10863" r="22637" b="18274"/>
          <a:stretch/>
        </p:blipFill>
        <p:spPr bwMode="auto">
          <a:xfrm>
            <a:off x="1619672" y="31678"/>
            <a:ext cx="7393524" cy="44361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1619672" y="3717032"/>
            <a:ext cx="2664296" cy="216024"/>
          </a:xfrm>
          <a:prstGeom prst="roundRect">
            <a:avLst/>
          </a:prstGeom>
          <a:solidFill>
            <a:schemeClr val="accent1">
              <a:alpha val="3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0" name="Rounded Rectangle 9"/>
          <p:cNvSpPr/>
          <p:nvPr/>
        </p:nvSpPr>
        <p:spPr>
          <a:xfrm>
            <a:off x="1619672" y="2924944"/>
            <a:ext cx="3888432" cy="216024"/>
          </a:xfrm>
          <a:prstGeom prst="roundRect">
            <a:avLst/>
          </a:prstGeom>
          <a:solidFill>
            <a:schemeClr val="accent1">
              <a:alpha val="3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8" name="Right Arrow 7"/>
          <p:cNvSpPr/>
          <p:nvPr/>
        </p:nvSpPr>
        <p:spPr>
          <a:xfrm>
            <a:off x="323528" y="2978950"/>
            <a:ext cx="1008112" cy="108012"/>
          </a:xfrm>
          <a:prstGeom prst="rightArrow">
            <a:avLst/>
          </a:prstGeom>
          <a:solidFill>
            <a:schemeClr val="accent1">
              <a:alpha val="3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2" name="Right Arrow 11"/>
          <p:cNvSpPr/>
          <p:nvPr/>
        </p:nvSpPr>
        <p:spPr>
          <a:xfrm>
            <a:off x="359271" y="3771038"/>
            <a:ext cx="1008112" cy="108012"/>
          </a:xfrm>
          <a:prstGeom prst="rightArrow">
            <a:avLst/>
          </a:prstGeom>
          <a:solidFill>
            <a:schemeClr val="accent1">
              <a:alpha val="3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9" name="TextBox 8"/>
          <p:cNvSpPr txBox="1"/>
          <p:nvPr/>
        </p:nvSpPr>
        <p:spPr>
          <a:xfrm>
            <a:off x="0" y="5733256"/>
            <a:ext cx="147565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400" dirty="0" smtClean="0">
                <a:solidFill>
                  <a:srgbClr val="336600"/>
                </a:solidFill>
              </a:rPr>
              <a:t>Hálózati azonosító</a:t>
            </a:r>
          </a:p>
          <a:p>
            <a:endParaRPr lang="hu-HU" sz="1400" dirty="0" smtClean="0"/>
          </a:p>
          <a:p>
            <a:r>
              <a:rPr lang="hu-HU" sz="1400" dirty="0" smtClean="0">
                <a:solidFill>
                  <a:srgbClr val="CC3300"/>
                </a:solidFill>
              </a:rPr>
              <a:t>DOI szám</a:t>
            </a:r>
            <a:endParaRPr lang="hu-HU" sz="1400" dirty="0">
              <a:solidFill>
                <a:srgbClr val="CC33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9511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1254968"/>
          </a:xfrm>
        </p:spPr>
        <p:txBody>
          <a:bodyPr>
            <a:normAutofit lnSpcReduction="10000"/>
          </a:bodyPr>
          <a:lstStyle/>
          <a:p>
            <a:r>
              <a:rPr lang="hu-HU" dirty="0" smtClean="0"/>
              <a:t>Hálózati azonosító /Neptun kód megadása kötelező</a:t>
            </a:r>
          </a:p>
          <a:p>
            <a:r>
              <a:rPr lang="hu-HU" dirty="0" smtClean="0"/>
              <a:t>Visszaellenőrzés – E-mail a PhD hallgatónak, szükség esetén telefonos egyeztetés</a:t>
            </a:r>
          </a:p>
          <a:p>
            <a:r>
              <a:rPr lang="hu-HU" dirty="0" smtClean="0"/>
              <a:t>Hitelesítés – E-mail a PhD hallgatónak, a témavezető(k)nek, a doktori iskola vezetőjének és titkárának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PuLi igénylése</a:t>
            </a:r>
            <a:endParaRPr lang="hu-HU" dirty="0"/>
          </a:p>
        </p:txBody>
      </p:sp>
      <p:sp>
        <p:nvSpPr>
          <p:cNvPr id="4" name="Picture Placeholder 3"/>
          <p:cNvSpPr>
            <a:spLocks noGrp="1"/>
          </p:cNvSpPr>
          <p:nvPr>
            <p:ph type="pic" idx="1"/>
          </p:nvPr>
        </p:nvSpPr>
        <p:spPr/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24" t="21163" r="23009" b="13682"/>
          <a:stretch/>
        </p:blipFill>
        <p:spPr bwMode="auto">
          <a:xfrm>
            <a:off x="1670808" y="260648"/>
            <a:ext cx="7395416" cy="41044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89077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PuLi</a:t>
            </a:r>
            <a:endParaRPr lang="hu-H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hu-HU" sz="2100" dirty="0" smtClean="0"/>
              <a:t>PUBLIKÁCIÓS ADATBÁZIS</a:t>
            </a:r>
            <a:endParaRPr lang="hu-HU" sz="1600" dirty="0" smtClean="0"/>
          </a:p>
          <a:p>
            <a:endParaRPr lang="hu-HU" dirty="0"/>
          </a:p>
          <a:p>
            <a:endParaRPr lang="hu-HU" dirty="0" smtClean="0"/>
          </a:p>
          <a:p>
            <a:endParaRPr lang="hu-HU" dirty="0"/>
          </a:p>
          <a:p>
            <a:endParaRPr lang="hu-HU" dirty="0" smtClean="0"/>
          </a:p>
          <a:p>
            <a:endParaRPr lang="hu-HU" dirty="0" smtClean="0"/>
          </a:p>
          <a:p>
            <a:endParaRPr lang="hu-HU" dirty="0"/>
          </a:p>
          <a:p>
            <a:r>
              <a:rPr lang="hu-HU" sz="1400" dirty="0" smtClean="0"/>
              <a:t>DEENK</a:t>
            </a:r>
          </a:p>
          <a:p>
            <a:r>
              <a:rPr lang="hu-HU" sz="1400" dirty="0" smtClean="0"/>
              <a:t>2011.08.10</a:t>
            </a:r>
            <a:endParaRPr lang="hu-HU" sz="1400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hu-HU" dirty="0" smtClean="0"/>
              <a:t>Hitelesített lista</a:t>
            </a:r>
            <a:endParaRPr lang="hu-HU" dirty="0"/>
          </a:p>
          <a:p>
            <a:pPr lvl="1"/>
            <a:r>
              <a:rPr lang="hu-HU" dirty="0" smtClean="0"/>
              <a:t>Értekezés alapjául szolgáló közlemények</a:t>
            </a:r>
          </a:p>
          <a:p>
            <a:pPr lvl="1"/>
            <a:r>
              <a:rPr lang="hu-HU" dirty="0" smtClean="0"/>
              <a:t>Egyéb közlemények</a:t>
            </a:r>
          </a:p>
          <a:p>
            <a:pPr lvl="1"/>
            <a:r>
              <a:rPr lang="hu-HU" dirty="0" smtClean="0"/>
              <a:t>Összesített Impact Factor</a:t>
            </a:r>
          </a:p>
          <a:p>
            <a:pPr lvl="2"/>
            <a:r>
              <a:rPr lang="hu-HU" dirty="0" smtClean="0"/>
              <a:t>Külön kiszámítva az értekezés alapjául szolgáló közleményekre nézve</a:t>
            </a:r>
          </a:p>
          <a:p>
            <a:pPr lvl="1"/>
            <a:r>
              <a:rPr lang="hu-HU" dirty="0" smtClean="0"/>
              <a:t>Közlemények megjelenítése</a:t>
            </a:r>
          </a:p>
          <a:p>
            <a:pPr lvl="2"/>
            <a:r>
              <a:rPr lang="hu-HU" dirty="0" smtClean="0"/>
              <a:t>Annual Report formátum</a:t>
            </a:r>
          </a:p>
          <a:p>
            <a:pPr lvl="2"/>
            <a:r>
              <a:rPr lang="hu-HU" dirty="0" smtClean="0"/>
              <a:t>PhD hallgató neve kiemelve</a:t>
            </a:r>
          </a:p>
          <a:p>
            <a:pPr lvl="2"/>
            <a:r>
              <a:rPr lang="hu-HU" dirty="0" smtClean="0"/>
              <a:t>IF feltüntetve</a:t>
            </a:r>
          </a:p>
        </p:txBody>
      </p:sp>
    </p:spTree>
    <p:extLst>
      <p:ext uri="{BB962C8B-B14F-4D97-AF65-F5344CB8AC3E}">
        <p14:creationId xmlns:p14="http://schemas.microsoft.com/office/powerpoint/2010/main" val="2547838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 smtClean="0"/>
          </a:p>
          <a:p>
            <a:r>
              <a:rPr lang="hu-HU" dirty="0" smtClean="0"/>
              <a:t>Debreceni Egyetem elektronikus Archívuma</a:t>
            </a:r>
          </a:p>
          <a:p>
            <a:r>
              <a:rPr lang="hu-HU" dirty="0" smtClean="0"/>
              <a:t>http://dea.lib.unideb.hu</a:t>
            </a:r>
            <a:endParaRPr lang="hu-HU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DEA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603793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1254968"/>
          </a:xfrm>
        </p:spPr>
        <p:txBody>
          <a:bodyPr>
            <a:normAutofit lnSpcReduction="10000"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hu-HU" dirty="0" smtClean="0"/>
              <a:t>Bal oldali menüsor – Bejelentkezés -&gt; Saját DEA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hu-HU" dirty="0" smtClean="0"/>
              <a:t>Adja meg a hálózati azonosítóját és jelszavát</a:t>
            </a:r>
          </a:p>
          <a:p>
            <a:pPr marL="925830" lvl="1" indent="-285750">
              <a:buFont typeface="Wingdings" pitchFamily="2" charset="2"/>
              <a:buChar char="§"/>
            </a:pPr>
            <a:r>
              <a:rPr lang="hu-HU" sz="1600" dirty="0" smtClean="0"/>
              <a:t>Automatikus jogokat biztosít – Neptun alapján</a:t>
            </a:r>
            <a:endParaRPr lang="hu-HU" sz="1600" dirty="0"/>
          </a:p>
          <a:p>
            <a:pPr marL="925830" lvl="1" indent="-285750">
              <a:buFont typeface="Wingdings" pitchFamily="2" charset="2"/>
              <a:buChar char="§"/>
            </a:pPr>
            <a:r>
              <a:rPr lang="hu-HU" sz="1600" dirty="0" smtClean="0"/>
              <a:t>Nincs szükség új azonosító megjegyzésére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Bejelentkezés</a:t>
            </a:r>
            <a:endParaRPr lang="hu-HU" dirty="0"/>
          </a:p>
        </p:txBody>
      </p:sp>
      <p:sp>
        <p:nvSpPr>
          <p:cNvPr id="4" name="Picture Placeholder 3"/>
          <p:cNvSpPr>
            <a:spLocks noGrp="1"/>
          </p:cNvSpPr>
          <p:nvPr>
            <p:ph type="pic" idx="1"/>
          </p:nvPr>
        </p:nvSpPr>
        <p:spPr/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2" t="11817" r="75496" b="16378"/>
          <a:stretch/>
        </p:blipFill>
        <p:spPr bwMode="auto">
          <a:xfrm>
            <a:off x="1691680" y="188640"/>
            <a:ext cx="2160240" cy="4320480"/>
          </a:xfrm>
          <a:prstGeom prst="rect">
            <a:avLst/>
          </a:prstGeom>
          <a:noFill/>
          <a:ln w="9525">
            <a:solidFill>
              <a:schemeClr val="accent1">
                <a:lumMod val="5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50" t="23405" r="31688" b="49192"/>
          <a:stretch/>
        </p:blipFill>
        <p:spPr bwMode="auto">
          <a:xfrm>
            <a:off x="3040538" y="1301104"/>
            <a:ext cx="6084168" cy="1604008"/>
          </a:xfrm>
          <a:prstGeom prst="rect">
            <a:avLst/>
          </a:prstGeom>
          <a:noFill/>
          <a:ln w="9525">
            <a:solidFill>
              <a:schemeClr val="tx2">
                <a:lumMod val="90000"/>
                <a:lumOff val="1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70" t="31898" r="44709" b="42116"/>
          <a:stretch/>
        </p:blipFill>
        <p:spPr bwMode="auto">
          <a:xfrm>
            <a:off x="5796136" y="2805861"/>
            <a:ext cx="3024336" cy="1646915"/>
          </a:xfrm>
          <a:prstGeom prst="rect">
            <a:avLst/>
          </a:prstGeom>
          <a:noFill/>
          <a:ln w="9525">
            <a:solidFill>
              <a:schemeClr val="accent2">
                <a:lumMod val="5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4138406" y="2348880"/>
            <a:ext cx="3169898" cy="216024"/>
          </a:xfrm>
          <a:prstGeom prst="roundRect">
            <a:avLst/>
          </a:prstGeom>
          <a:solidFill>
            <a:schemeClr val="accent1">
              <a:alpha val="3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0" name="Rounded Rectangle 9"/>
          <p:cNvSpPr/>
          <p:nvPr/>
        </p:nvSpPr>
        <p:spPr>
          <a:xfrm>
            <a:off x="1589001" y="3933056"/>
            <a:ext cx="1451537" cy="216024"/>
          </a:xfrm>
          <a:prstGeom prst="roundRect">
            <a:avLst/>
          </a:prstGeom>
          <a:solidFill>
            <a:schemeClr val="accent1">
              <a:alpha val="3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1" name="Right Arrow 10"/>
          <p:cNvSpPr/>
          <p:nvPr/>
        </p:nvSpPr>
        <p:spPr>
          <a:xfrm>
            <a:off x="323528" y="2402886"/>
            <a:ext cx="1008112" cy="108012"/>
          </a:xfrm>
          <a:prstGeom prst="rightArrow">
            <a:avLst/>
          </a:prstGeom>
          <a:solidFill>
            <a:schemeClr val="accent1">
              <a:alpha val="3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2" name="Right Arrow 11"/>
          <p:cNvSpPr/>
          <p:nvPr/>
        </p:nvSpPr>
        <p:spPr>
          <a:xfrm>
            <a:off x="323528" y="3987062"/>
            <a:ext cx="1008112" cy="108012"/>
          </a:xfrm>
          <a:prstGeom prst="rightArrow">
            <a:avLst/>
          </a:prstGeom>
          <a:solidFill>
            <a:schemeClr val="accent1">
              <a:alpha val="3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007796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Bejelentkezés</a:t>
            </a:r>
            <a:endParaRPr lang="hu-H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/>
        <p:txBody>
          <a:bodyPr>
            <a:normAutofit lnSpcReduction="10000"/>
          </a:bodyPr>
          <a:lstStyle/>
          <a:p>
            <a:r>
              <a:rPr lang="hu-HU" sz="2800" dirty="0" smtClean="0"/>
              <a:t>DEA</a:t>
            </a:r>
            <a:endParaRPr lang="hu-HU" sz="1400" dirty="0" smtClean="0"/>
          </a:p>
          <a:p>
            <a:endParaRPr lang="hu-HU" dirty="0"/>
          </a:p>
          <a:p>
            <a:endParaRPr lang="hu-HU" dirty="0" smtClean="0"/>
          </a:p>
          <a:p>
            <a:endParaRPr lang="hu-HU" dirty="0"/>
          </a:p>
          <a:p>
            <a:endParaRPr lang="hu-HU" dirty="0" smtClean="0"/>
          </a:p>
          <a:p>
            <a:endParaRPr lang="hu-HU" dirty="0" smtClean="0"/>
          </a:p>
          <a:p>
            <a:endParaRPr lang="hu-HU" dirty="0"/>
          </a:p>
          <a:p>
            <a:r>
              <a:rPr lang="hu-HU" sz="1400" dirty="0" smtClean="0"/>
              <a:t>DEENK</a:t>
            </a:r>
          </a:p>
          <a:p>
            <a:r>
              <a:rPr lang="hu-HU" sz="1400" dirty="0" smtClean="0"/>
              <a:t>2011.08.10</a:t>
            </a:r>
            <a:endParaRPr lang="hu-HU" sz="1400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Feltöltés bejelentkezéshez kötött</a:t>
            </a:r>
          </a:p>
          <a:p>
            <a:pPr lvl="1"/>
            <a:r>
              <a:rPr lang="hu-HU" dirty="0" smtClean="0"/>
              <a:t>Gyűjteményenként jogosultsághoz kötött</a:t>
            </a:r>
          </a:p>
          <a:p>
            <a:r>
              <a:rPr lang="hu-HU" dirty="0" smtClean="0"/>
              <a:t>Hálózati azonosító</a:t>
            </a:r>
            <a:endParaRPr lang="hu-HU" dirty="0"/>
          </a:p>
          <a:p>
            <a:pPr lvl="1"/>
            <a:r>
              <a:rPr lang="hu-HU" dirty="0" smtClean="0"/>
              <a:t>DISZK – központi üzemeltetés</a:t>
            </a:r>
            <a:endParaRPr lang="hu-HU" dirty="0"/>
          </a:p>
          <a:p>
            <a:pPr lvl="1"/>
            <a:r>
              <a:rPr lang="hu-HU" dirty="0" smtClean="0"/>
              <a:t>Neptun bejelentkezés</a:t>
            </a:r>
            <a:endParaRPr lang="hu-HU" dirty="0"/>
          </a:p>
          <a:p>
            <a:pPr lvl="1"/>
            <a:r>
              <a:rPr lang="hu-HU" dirty="0" smtClean="0"/>
              <a:t>Adatszinkronizáció Neptunból</a:t>
            </a:r>
          </a:p>
          <a:p>
            <a:pPr lvl="1"/>
            <a:r>
              <a:rPr lang="hu-HU" dirty="0" smtClean="0"/>
              <a:t>Nem szükséges Neptun kód megléte</a:t>
            </a:r>
          </a:p>
          <a:p>
            <a:pPr lvl="1"/>
            <a:r>
              <a:rPr lang="hu-HU" dirty="0" smtClean="0"/>
              <a:t>Automatikus feltöltési jogosultságok</a:t>
            </a:r>
            <a:endParaRPr lang="hu-HU" dirty="0"/>
          </a:p>
          <a:p>
            <a:pPr marL="0" indent="0">
              <a:buNone/>
            </a:pPr>
            <a:endParaRPr lang="hu-HU" dirty="0" smtClean="0"/>
          </a:p>
        </p:txBody>
      </p:sp>
    </p:spTree>
    <p:extLst>
      <p:ext uri="{BB962C8B-B14F-4D97-AF65-F5344CB8AC3E}">
        <p14:creationId xmlns:p14="http://schemas.microsoft.com/office/powerpoint/2010/main" val="1741792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Gyakori probléma</a:t>
            </a:r>
            <a:endParaRPr lang="hu-H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/>
        <p:txBody>
          <a:bodyPr>
            <a:normAutofit lnSpcReduction="10000"/>
          </a:bodyPr>
          <a:lstStyle/>
          <a:p>
            <a:r>
              <a:rPr lang="hu-HU" sz="2800" dirty="0" smtClean="0"/>
              <a:t>DEA</a:t>
            </a:r>
            <a:endParaRPr lang="hu-HU" sz="1400" dirty="0" smtClean="0"/>
          </a:p>
          <a:p>
            <a:endParaRPr lang="hu-HU" dirty="0"/>
          </a:p>
          <a:p>
            <a:endParaRPr lang="hu-HU" dirty="0" smtClean="0"/>
          </a:p>
          <a:p>
            <a:endParaRPr lang="hu-HU" dirty="0"/>
          </a:p>
          <a:p>
            <a:endParaRPr lang="hu-HU" dirty="0" smtClean="0"/>
          </a:p>
          <a:p>
            <a:endParaRPr lang="hu-HU" dirty="0" smtClean="0"/>
          </a:p>
          <a:p>
            <a:endParaRPr lang="hu-HU" dirty="0"/>
          </a:p>
          <a:p>
            <a:r>
              <a:rPr lang="hu-HU" sz="1400" dirty="0" smtClean="0"/>
              <a:t>DEENK</a:t>
            </a:r>
          </a:p>
          <a:p>
            <a:r>
              <a:rPr lang="hu-HU" sz="1400" dirty="0" smtClean="0"/>
              <a:t>2011.08.10</a:t>
            </a:r>
            <a:endParaRPr lang="hu-HU" sz="1400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hu-HU" dirty="0" smtClean="0"/>
              <a:t>Hálózati azonosító hiánya</a:t>
            </a:r>
          </a:p>
          <a:p>
            <a:pPr lvl="1"/>
            <a:r>
              <a:rPr lang="hu-HU" dirty="0" smtClean="0"/>
              <a:t>DEA regisztráció nem segít!</a:t>
            </a:r>
          </a:p>
          <a:p>
            <a:pPr lvl="1"/>
            <a:r>
              <a:rPr lang="hu-HU" dirty="0" smtClean="0"/>
              <a:t>Hálózati azonosító létrehozása</a:t>
            </a:r>
          </a:p>
          <a:p>
            <a:pPr lvl="2"/>
            <a:r>
              <a:rPr lang="hu-HU" dirty="0" smtClean="0"/>
              <a:t>Neptun kód ismeretében – </a:t>
            </a:r>
            <a:r>
              <a:rPr lang="hu-HU" dirty="0" smtClean="0">
                <a:hlinkClick r:id="rId2"/>
              </a:rPr>
              <a:t>http://directory.unideb.hu</a:t>
            </a:r>
            <a:endParaRPr lang="hu-HU" dirty="0" smtClean="0"/>
          </a:p>
          <a:p>
            <a:r>
              <a:rPr lang="hu-HU" dirty="0" smtClean="0"/>
              <a:t>Sikertelen bejelentkezés</a:t>
            </a:r>
          </a:p>
          <a:p>
            <a:pPr lvl="1"/>
            <a:r>
              <a:rPr lang="hu-HU" dirty="0" smtClean="0"/>
              <a:t>Hibás jelszó</a:t>
            </a:r>
          </a:p>
          <a:p>
            <a:pPr lvl="2"/>
            <a:r>
              <a:rPr lang="hu-HU" dirty="0" smtClean="0"/>
              <a:t>Szükség esetén megváltoztatható a </a:t>
            </a:r>
            <a:r>
              <a:rPr lang="hu-HU" dirty="0" smtClean="0">
                <a:hlinkClick r:id="rId2"/>
              </a:rPr>
              <a:t>http://directory.unideb.hu</a:t>
            </a:r>
            <a:r>
              <a:rPr lang="hu-HU" dirty="0" smtClean="0"/>
              <a:t> oldalon keresztül</a:t>
            </a:r>
          </a:p>
          <a:p>
            <a:pPr lvl="1"/>
            <a:r>
              <a:rPr lang="hu-HU" dirty="0" smtClean="0"/>
              <a:t>E-mail cím hiánya</a:t>
            </a:r>
          </a:p>
          <a:p>
            <a:pPr lvl="2"/>
            <a:r>
              <a:rPr lang="hu-HU" dirty="0"/>
              <a:t> </a:t>
            </a:r>
            <a:r>
              <a:rPr lang="hu-HU" dirty="0" smtClean="0"/>
              <a:t>E-mail cím megadása a </a:t>
            </a:r>
            <a:r>
              <a:rPr lang="hu-HU" dirty="0" smtClean="0">
                <a:hlinkClick r:id="rId3"/>
              </a:rPr>
              <a:t>http://directoy.unideb.hu</a:t>
            </a:r>
            <a:r>
              <a:rPr lang="hu-HU" dirty="0" smtClean="0"/>
              <a:t> oldalon a hálózati adatok között.</a:t>
            </a:r>
            <a:endParaRPr lang="hu-HU" dirty="0"/>
          </a:p>
          <a:p>
            <a:r>
              <a:rPr lang="hu-HU" dirty="0" smtClean="0"/>
              <a:t>Hiányzó jogosultságok</a:t>
            </a:r>
          </a:p>
          <a:p>
            <a:pPr lvl="1"/>
            <a:r>
              <a:rPr lang="hu-HU" dirty="0" smtClean="0"/>
              <a:t>Önregisztráció hálózati azonosító használata helyett</a:t>
            </a:r>
          </a:p>
          <a:p>
            <a:pPr lvl="1"/>
            <a:r>
              <a:rPr lang="hu-HU" dirty="0" smtClean="0"/>
              <a:t>Újonnan létrehozott hálózati azonosító vagy friss Neptun tanulmányi információ felvétele – péntekenkénti adatszinkronizáció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316150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Egyéb probléma</a:t>
            </a:r>
            <a:endParaRPr lang="hu-H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/>
        <p:txBody>
          <a:bodyPr>
            <a:normAutofit lnSpcReduction="10000"/>
          </a:bodyPr>
          <a:lstStyle/>
          <a:p>
            <a:r>
              <a:rPr lang="hu-HU" sz="2800" dirty="0" smtClean="0"/>
              <a:t>DEA</a:t>
            </a:r>
            <a:endParaRPr lang="hu-HU" sz="1400" dirty="0" smtClean="0"/>
          </a:p>
          <a:p>
            <a:endParaRPr lang="hu-HU" dirty="0"/>
          </a:p>
          <a:p>
            <a:endParaRPr lang="hu-HU" dirty="0" smtClean="0"/>
          </a:p>
          <a:p>
            <a:endParaRPr lang="hu-HU" dirty="0"/>
          </a:p>
          <a:p>
            <a:endParaRPr lang="hu-HU" dirty="0" smtClean="0"/>
          </a:p>
          <a:p>
            <a:endParaRPr lang="hu-HU" dirty="0" smtClean="0"/>
          </a:p>
          <a:p>
            <a:endParaRPr lang="hu-HU" dirty="0"/>
          </a:p>
          <a:p>
            <a:r>
              <a:rPr lang="hu-HU" sz="1400" dirty="0" smtClean="0"/>
              <a:t>DEENK</a:t>
            </a:r>
          </a:p>
          <a:p>
            <a:r>
              <a:rPr lang="hu-HU" sz="1400" dirty="0" smtClean="0"/>
              <a:t>2011.08.10</a:t>
            </a:r>
            <a:endParaRPr lang="hu-HU" sz="1400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Egyéb probléma esetén</a:t>
            </a:r>
          </a:p>
          <a:p>
            <a:pPr lvl="1"/>
            <a:r>
              <a:rPr lang="hu-HU" dirty="0" smtClean="0">
                <a:solidFill>
                  <a:schemeClr val="bg2">
                    <a:lumMod val="75000"/>
                  </a:schemeClr>
                </a:solidFill>
              </a:rPr>
              <a:t>dspace-help@lib.unideb.hu</a:t>
            </a:r>
          </a:p>
          <a:p>
            <a:pPr lvl="1"/>
            <a:r>
              <a:rPr lang="hu-HU" dirty="0" smtClean="0"/>
              <a:t>E-mail-ben jelezni:</a:t>
            </a:r>
          </a:p>
          <a:p>
            <a:pPr lvl="2"/>
            <a:r>
              <a:rPr lang="hu-HU" dirty="0" smtClean="0"/>
              <a:t>Probléma</a:t>
            </a:r>
          </a:p>
          <a:p>
            <a:pPr lvl="2"/>
            <a:r>
              <a:rPr lang="hu-HU" dirty="0" smtClean="0"/>
              <a:t>Hálózati azonosító</a:t>
            </a:r>
          </a:p>
          <a:p>
            <a:pPr lvl="2"/>
            <a:r>
              <a:rPr lang="hu-HU" dirty="0" smtClean="0"/>
              <a:t>Mikor próbálkozott utoljára</a:t>
            </a:r>
          </a:p>
          <a:p>
            <a:pPr lvl="2"/>
            <a:r>
              <a:rPr lang="hu-HU" dirty="0" smtClean="0"/>
              <a:t>Melyik egységhez tartozik</a:t>
            </a:r>
          </a:p>
        </p:txBody>
      </p:sp>
    </p:spTree>
    <p:extLst>
      <p:ext uri="{BB962C8B-B14F-4D97-AF65-F5344CB8AC3E}">
        <p14:creationId xmlns:p14="http://schemas.microsoft.com/office/powerpoint/2010/main" val="709410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PhD dokumentum feltöltése</a:t>
            </a:r>
            <a:endParaRPr lang="hu-H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/>
        <p:txBody>
          <a:bodyPr>
            <a:normAutofit lnSpcReduction="10000"/>
          </a:bodyPr>
          <a:lstStyle/>
          <a:p>
            <a:r>
              <a:rPr lang="hu-HU" sz="2800" dirty="0" smtClean="0"/>
              <a:t>DEA</a:t>
            </a:r>
            <a:endParaRPr lang="hu-HU" sz="1400" dirty="0" smtClean="0"/>
          </a:p>
          <a:p>
            <a:endParaRPr lang="hu-HU" dirty="0"/>
          </a:p>
          <a:p>
            <a:endParaRPr lang="hu-HU" dirty="0" smtClean="0"/>
          </a:p>
          <a:p>
            <a:endParaRPr lang="hu-HU" dirty="0"/>
          </a:p>
          <a:p>
            <a:endParaRPr lang="hu-HU" dirty="0" smtClean="0"/>
          </a:p>
          <a:p>
            <a:endParaRPr lang="hu-HU" dirty="0" smtClean="0"/>
          </a:p>
          <a:p>
            <a:endParaRPr lang="hu-HU" dirty="0"/>
          </a:p>
          <a:p>
            <a:r>
              <a:rPr lang="hu-HU" sz="1400" dirty="0" smtClean="0"/>
              <a:t>DEENK</a:t>
            </a:r>
          </a:p>
          <a:p>
            <a:r>
              <a:rPr lang="hu-HU" sz="1400" dirty="0" smtClean="0"/>
              <a:t>2011.08.10</a:t>
            </a:r>
            <a:endParaRPr lang="hu-HU" sz="1400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hu-HU" dirty="0" smtClean="0"/>
              <a:t>Bejelentkezés</a:t>
            </a:r>
          </a:p>
          <a:p>
            <a:r>
              <a:rPr lang="hu-HU" dirty="0"/>
              <a:t>„Új dokumentum beküldése” </a:t>
            </a:r>
            <a:r>
              <a:rPr lang="hu-HU" dirty="0" smtClean="0"/>
              <a:t>gomb</a:t>
            </a:r>
          </a:p>
          <a:p>
            <a:r>
              <a:rPr lang="hu-HU" dirty="0"/>
              <a:t>Gyűjtemény kiválasztása – doktori iskola</a:t>
            </a:r>
            <a:endParaRPr lang="hu-HU" dirty="0" smtClean="0"/>
          </a:p>
          <a:p>
            <a:r>
              <a:rPr lang="hu-HU" dirty="0" smtClean="0"/>
              <a:t>Adatok megadása</a:t>
            </a:r>
          </a:p>
          <a:p>
            <a:pPr lvl="1"/>
            <a:r>
              <a:rPr lang="hu-HU" dirty="0" smtClean="0"/>
              <a:t>Egység, Név, Cím, Cím másik nyelven, Témavezető, Kulcsszó, Rövid összefoglaló, Megjelenés éve, Védés dátuma, Terjedelem, Tudományterület ... </a:t>
            </a:r>
          </a:p>
          <a:p>
            <a:r>
              <a:rPr lang="hu-HU" dirty="0" smtClean="0"/>
              <a:t>Értekezés és tézisek feltöltése</a:t>
            </a:r>
          </a:p>
          <a:p>
            <a:endParaRPr lang="hu-HU" dirty="0" smtClean="0"/>
          </a:p>
        </p:txBody>
      </p:sp>
    </p:spTree>
    <p:extLst>
      <p:ext uri="{BB962C8B-B14F-4D97-AF65-F5344CB8AC3E}">
        <p14:creationId xmlns:p14="http://schemas.microsoft.com/office/powerpoint/2010/main" val="579457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543800" cy="1254968"/>
          </a:xfrm>
        </p:spPr>
        <p:txBody>
          <a:bodyPr>
            <a:normAutofit fontScale="92500" lnSpcReduction="10000"/>
          </a:bodyPr>
          <a:lstStyle/>
          <a:p>
            <a:r>
              <a:rPr lang="hu-HU" dirty="0" smtClean="0"/>
              <a:t>Bizonyos mezők megadása kötelező</a:t>
            </a:r>
          </a:p>
          <a:p>
            <a:r>
              <a:rPr lang="hu-HU" dirty="0" smtClean="0"/>
              <a:t>Több, azonos típusú érték megadásához használja a „További elem hozzáadása” gombot</a:t>
            </a:r>
          </a:p>
          <a:p>
            <a:r>
              <a:rPr lang="hu-HU" dirty="0" smtClean="0"/>
              <a:t>Szerző, Témavezető – A nevet titulus nélkül kell megadni</a:t>
            </a:r>
          </a:p>
          <a:p>
            <a:r>
              <a:rPr lang="hu-HU" dirty="0" smtClean="0"/>
              <a:t>A cím írásmódja normál legyen, ne csupa nagybetűs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DEA feltöltés – Adatok 1</a:t>
            </a:r>
            <a:endParaRPr lang="hu-HU" dirty="0"/>
          </a:p>
        </p:txBody>
      </p:sp>
      <p:sp>
        <p:nvSpPr>
          <p:cNvPr id="4" name="Picture Placeholder 3"/>
          <p:cNvSpPr>
            <a:spLocks noGrp="1"/>
          </p:cNvSpPr>
          <p:nvPr>
            <p:ph type="pic" idx="1"/>
          </p:nvPr>
        </p:nvSpPr>
        <p:spPr/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51" t="10870" r="26471" b="15433"/>
          <a:stretch/>
        </p:blipFill>
        <p:spPr bwMode="auto">
          <a:xfrm>
            <a:off x="2051720" y="91412"/>
            <a:ext cx="6552728" cy="43131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56470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543800" cy="1254968"/>
          </a:xfrm>
        </p:spPr>
        <p:txBody>
          <a:bodyPr>
            <a:normAutofit/>
          </a:bodyPr>
          <a:lstStyle/>
          <a:p>
            <a:r>
              <a:rPr lang="hu-HU" dirty="0" smtClean="0"/>
              <a:t>Minden tárgyszót külön-külön mezőben adjon meg.</a:t>
            </a:r>
          </a:p>
          <a:p>
            <a:r>
              <a:rPr lang="hu-HU" dirty="0" smtClean="0"/>
              <a:t>A túl hosszú összefoglaló kevésbé áttekinthető megjelenést fog eredményezni.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DEA feltöltés – Adatok 2</a:t>
            </a:r>
            <a:endParaRPr lang="hu-HU" dirty="0"/>
          </a:p>
        </p:txBody>
      </p:sp>
      <p:sp>
        <p:nvSpPr>
          <p:cNvPr id="4" name="Picture Placeholder 3"/>
          <p:cNvSpPr>
            <a:spLocks noGrp="1"/>
          </p:cNvSpPr>
          <p:nvPr>
            <p:ph type="pic" idx="1"/>
          </p:nvPr>
        </p:nvSpPr>
        <p:spPr/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9" t="18917" r="27956" b="27227"/>
          <a:stretch/>
        </p:blipFill>
        <p:spPr bwMode="auto">
          <a:xfrm>
            <a:off x="1755122" y="476672"/>
            <a:ext cx="7094683" cy="3456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0942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543800" cy="1254968"/>
          </a:xfrm>
        </p:spPr>
        <p:txBody>
          <a:bodyPr>
            <a:normAutofit/>
          </a:bodyPr>
          <a:lstStyle/>
          <a:p>
            <a:r>
              <a:rPr lang="hu-HU" dirty="0" smtClean="0"/>
              <a:t>Egyszerre több nyelv is kiválasztható a listából.</a:t>
            </a:r>
          </a:p>
          <a:p>
            <a:r>
              <a:rPr lang="hu-HU" dirty="0" smtClean="0"/>
              <a:t>Tudományterület kiválasztása csak multidiszciplináris doktori iskolák esetén szükséges.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DEA feltöltés – Adatok 3</a:t>
            </a:r>
            <a:endParaRPr lang="hu-HU" dirty="0"/>
          </a:p>
        </p:txBody>
      </p:sp>
      <p:sp>
        <p:nvSpPr>
          <p:cNvPr id="4" name="Picture Placeholder 3"/>
          <p:cNvSpPr>
            <a:spLocks noGrp="1"/>
          </p:cNvSpPr>
          <p:nvPr>
            <p:ph type="pic" idx="1"/>
          </p:nvPr>
        </p:nvSpPr>
        <p:spPr/>
      </p: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46" t="12738" r="28546" b="25370"/>
          <a:stretch/>
        </p:blipFill>
        <p:spPr bwMode="auto">
          <a:xfrm>
            <a:off x="1835696" y="332655"/>
            <a:ext cx="7056784" cy="40018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48741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543800" cy="1254968"/>
          </a:xfrm>
        </p:spPr>
        <p:txBody>
          <a:bodyPr>
            <a:normAutofit fontScale="92500"/>
          </a:bodyPr>
          <a:lstStyle/>
          <a:p>
            <a:r>
              <a:rPr lang="hu-HU" dirty="0" smtClean="0"/>
              <a:t>Az értekezést és a téziseket is fel kell tölteni mindkét nyelven.</a:t>
            </a:r>
          </a:p>
          <a:p>
            <a:r>
              <a:rPr lang="hu-HU" dirty="0" smtClean="0"/>
              <a:t>A fájlokhoz érdemes leírást megadni, hogy melyik változatot takarja. Pl. „Tézis magyarul”.</a:t>
            </a:r>
          </a:p>
          <a:p>
            <a:r>
              <a:rPr lang="hu-HU" dirty="0" smtClean="0"/>
              <a:t>A fájlok neve ne legyen túl hosszú és lehetőleg ne legyen benne ékezetes ill. Egyéb speciális karakter.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DEA feltöltés – Fájlok feltöltése</a:t>
            </a:r>
            <a:endParaRPr lang="hu-HU" dirty="0"/>
          </a:p>
        </p:txBody>
      </p:sp>
      <p:sp>
        <p:nvSpPr>
          <p:cNvPr id="4" name="Picture Placeholder 3"/>
          <p:cNvSpPr>
            <a:spLocks noGrp="1"/>
          </p:cNvSpPr>
          <p:nvPr>
            <p:ph type="pic" idx="1"/>
          </p:nvPr>
        </p:nvSpPr>
        <p:spPr/>
      </p:sp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41" t="23617" r="28243" b="34816"/>
          <a:stretch/>
        </p:blipFill>
        <p:spPr bwMode="auto">
          <a:xfrm>
            <a:off x="1980000" y="764704"/>
            <a:ext cx="6768000" cy="316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02732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PhD dokumentum feltöltése</a:t>
            </a:r>
            <a:endParaRPr lang="hu-H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/>
        <p:txBody>
          <a:bodyPr>
            <a:normAutofit lnSpcReduction="10000"/>
          </a:bodyPr>
          <a:lstStyle/>
          <a:p>
            <a:r>
              <a:rPr lang="hu-HU" sz="2800" dirty="0" smtClean="0"/>
              <a:t>DEA</a:t>
            </a:r>
            <a:endParaRPr lang="hu-HU" sz="1400" dirty="0" smtClean="0"/>
          </a:p>
          <a:p>
            <a:endParaRPr lang="hu-HU" dirty="0"/>
          </a:p>
          <a:p>
            <a:endParaRPr lang="hu-HU" dirty="0" smtClean="0"/>
          </a:p>
          <a:p>
            <a:endParaRPr lang="hu-HU" dirty="0"/>
          </a:p>
          <a:p>
            <a:endParaRPr lang="hu-HU" dirty="0" smtClean="0"/>
          </a:p>
          <a:p>
            <a:endParaRPr lang="hu-HU" dirty="0" smtClean="0"/>
          </a:p>
          <a:p>
            <a:endParaRPr lang="hu-HU" dirty="0"/>
          </a:p>
          <a:p>
            <a:r>
              <a:rPr lang="hu-HU" sz="1400" dirty="0" smtClean="0"/>
              <a:t>DEENK</a:t>
            </a:r>
          </a:p>
          <a:p>
            <a:r>
              <a:rPr lang="hu-HU" sz="1400" dirty="0" smtClean="0"/>
              <a:t>2011.08.10</a:t>
            </a:r>
            <a:endParaRPr lang="hu-HU" sz="1400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hu-HU" dirty="0" smtClean="0"/>
              <a:t>Feltöltés befejezése</a:t>
            </a:r>
          </a:p>
          <a:p>
            <a:pPr lvl="1"/>
            <a:r>
              <a:rPr lang="hu-HU" dirty="0" smtClean="0"/>
              <a:t>Adatok ellenőrzése</a:t>
            </a:r>
          </a:p>
          <a:p>
            <a:pPr lvl="1"/>
            <a:r>
              <a:rPr lang="hu-HU" dirty="0" smtClean="0"/>
              <a:t>Creative Common Licenc megadása</a:t>
            </a:r>
          </a:p>
          <a:p>
            <a:pPr lvl="1"/>
            <a:r>
              <a:rPr lang="hu-HU" dirty="0" smtClean="0"/>
              <a:t>Elhelyezési megállapodás elfogadása</a:t>
            </a:r>
          </a:p>
          <a:p>
            <a:r>
              <a:rPr lang="hu-HU" dirty="0" smtClean="0"/>
              <a:t>Feltöltés későbbre halasztása</a:t>
            </a:r>
          </a:p>
          <a:p>
            <a:pPr lvl="1"/>
            <a:r>
              <a:rPr lang="hu-HU" dirty="0" smtClean="0"/>
              <a:t>„Megszakítás/Mentés” -&gt; „Mentés későbbi folytatáshoz” gombok választása</a:t>
            </a:r>
          </a:p>
          <a:p>
            <a:pPr lvl="1"/>
            <a:r>
              <a:rPr lang="hu-HU" dirty="0" smtClean="0"/>
              <a:t>„Saját DEA” oldal -&gt; „Befejezetlen beküldések”</a:t>
            </a:r>
          </a:p>
          <a:p>
            <a:r>
              <a:rPr lang="hu-HU" dirty="0" smtClean="0"/>
              <a:t>Feltöltés folytatása</a:t>
            </a:r>
          </a:p>
          <a:p>
            <a:pPr lvl="1"/>
            <a:r>
              <a:rPr lang="hu-HU" dirty="0" smtClean="0"/>
              <a:t>„Befejezetlen beküldések” -&gt;„Megnyitás” -&gt; „Szerkesztés”</a:t>
            </a:r>
          </a:p>
          <a:p>
            <a:endParaRPr lang="hu-HU" dirty="0" smtClean="0"/>
          </a:p>
        </p:txBody>
      </p:sp>
    </p:spTree>
    <p:extLst>
      <p:ext uri="{BB962C8B-B14F-4D97-AF65-F5344CB8AC3E}">
        <p14:creationId xmlns:p14="http://schemas.microsoft.com/office/powerpoint/2010/main" val="653378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543800" cy="1254968"/>
          </a:xfrm>
        </p:spPr>
        <p:txBody>
          <a:bodyPr>
            <a:normAutofit fontScale="70000" lnSpcReduction="20000"/>
          </a:bodyPr>
          <a:lstStyle/>
          <a:p>
            <a:r>
              <a:rPr lang="hu-HU" dirty="0" smtClean="0"/>
              <a:t>„Saját DEA” oldalon található a folytatásra váró feltöltések listája.</a:t>
            </a:r>
          </a:p>
          <a:p>
            <a:r>
              <a:rPr lang="hu-HU" dirty="0" smtClean="0"/>
              <a:t>A szerkesztésre megnyitott anyag esetén a buboréksávot használhatjuk linkként és az adott leíró oldalra vagy akár a fájfeltöltéshez tudunk közvetlenül ugrani a segítségével.</a:t>
            </a:r>
          </a:p>
          <a:p>
            <a:r>
              <a:rPr lang="hu-HU" dirty="0" smtClean="0"/>
              <a:t>Csak az a buborék van pirossal keretezve, amelyik lépésben már jártunk, és csak ezek működnek linkként.</a:t>
            </a:r>
          </a:p>
          <a:p>
            <a:r>
              <a:rPr lang="hu-HU" dirty="0" smtClean="0"/>
              <a:t>Adott oldalon végzett módosítása csak akkor mentődik el, ha az oldal alján található „Következő -&gt;” gombra kattintunk. 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DEA - Feltöltés folytatása vagy javítása</a:t>
            </a:r>
            <a:endParaRPr lang="hu-HU" dirty="0"/>
          </a:p>
        </p:txBody>
      </p:sp>
      <p:sp>
        <p:nvSpPr>
          <p:cNvPr id="4" name="Picture Placeholder 3"/>
          <p:cNvSpPr>
            <a:spLocks noGrp="1"/>
          </p:cNvSpPr>
          <p:nvPr>
            <p:ph type="pic" idx="1"/>
          </p:nvPr>
        </p:nvSpPr>
        <p:spPr/>
      </p:sp>
      <p:grpSp>
        <p:nvGrpSpPr>
          <p:cNvPr id="5" name="Group 4"/>
          <p:cNvGrpSpPr/>
          <p:nvPr/>
        </p:nvGrpSpPr>
        <p:grpSpPr>
          <a:xfrm>
            <a:off x="1691680" y="398126"/>
            <a:ext cx="7128488" cy="1400753"/>
            <a:chOff x="1691680" y="398126"/>
            <a:chExt cx="7128488" cy="1400753"/>
          </a:xfrm>
        </p:grpSpPr>
        <p:pic>
          <p:nvPicPr>
            <p:cNvPr id="10242" name="Picture 2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054" t="48215" r="2259" b="46587"/>
            <a:stretch/>
          </p:blipFill>
          <p:spPr bwMode="auto">
            <a:xfrm>
              <a:off x="1691680" y="1518831"/>
              <a:ext cx="7128488" cy="280048"/>
            </a:xfrm>
            <a:prstGeom prst="rect">
              <a:avLst/>
            </a:prstGeom>
            <a:noFill/>
            <a:ln w="9525">
              <a:solidFill>
                <a:schemeClr val="tx2">
                  <a:lumMod val="90000"/>
                  <a:lumOff val="10000"/>
                </a:schemeClr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243" name="Picture 3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445" t="25768" r="2165" b="53455"/>
            <a:stretch/>
          </p:blipFill>
          <p:spPr bwMode="auto">
            <a:xfrm>
              <a:off x="1713878" y="398126"/>
              <a:ext cx="7106290" cy="1120705"/>
            </a:xfrm>
            <a:prstGeom prst="rect">
              <a:avLst/>
            </a:prstGeom>
            <a:noFill/>
            <a:ln w="9525">
              <a:solidFill>
                <a:schemeClr val="tx2">
                  <a:lumMod val="90000"/>
                  <a:lumOff val="10000"/>
                </a:schemeClr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10244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740" t="53637" r="23991" b="29831"/>
          <a:stretch/>
        </p:blipFill>
        <p:spPr bwMode="auto">
          <a:xfrm>
            <a:off x="2861924" y="2204864"/>
            <a:ext cx="4788000" cy="1260000"/>
          </a:xfrm>
          <a:prstGeom prst="rect">
            <a:avLst/>
          </a:prstGeom>
          <a:noFill/>
          <a:ln w="9525">
            <a:solidFill>
              <a:schemeClr val="tx2">
                <a:lumMod val="90000"/>
                <a:lumOff val="1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32" t="25301" r="16031" b="69975"/>
          <a:stretch/>
        </p:blipFill>
        <p:spPr bwMode="auto">
          <a:xfrm>
            <a:off x="1729607" y="3861048"/>
            <a:ext cx="7234881" cy="320127"/>
          </a:xfrm>
          <a:prstGeom prst="rect">
            <a:avLst/>
          </a:prstGeom>
          <a:noFill/>
          <a:ln w="9525">
            <a:solidFill>
              <a:schemeClr val="tx2">
                <a:lumMod val="90000"/>
                <a:lumOff val="1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20033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PhD dokumentum ellenőrzése</a:t>
            </a:r>
            <a:endParaRPr lang="hu-H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/>
        <p:txBody>
          <a:bodyPr>
            <a:normAutofit lnSpcReduction="10000"/>
          </a:bodyPr>
          <a:lstStyle/>
          <a:p>
            <a:r>
              <a:rPr lang="hu-HU" sz="2800" dirty="0" smtClean="0"/>
              <a:t>DEA</a:t>
            </a:r>
            <a:endParaRPr lang="hu-HU" sz="1400" dirty="0" smtClean="0"/>
          </a:p>
          <a:p>
            <a:endParaRPr lang="hu-HU" dirty="0"/>
          </a:p>
          <a:p>
            <a:endParaRPr lang="hu-HU" dirty="0" smtClean="0"/>
          </a:p>
          <a:p>
            <a:endParaRPr lang="hu-HU" dirty="0"/>
          </a:p>
          <a:p>
            <a:endParaRPr lang="hu-HU" dirty="0" smtClean="0"/>
          </a:p>
          <a:p>
            <a:endParaRPr lang="hu-HU" dirty="0" smtClean="0"/>
          </a:p>
          <a:p>
            <a:endParaRPr lang="hu-HU" dirty="0"/>
          </a:p>
          <a:p>
            <a:r>
              <a:rPr lang="hu-HU" sz="1400" dirty="0" smtClean="0"/>
              <a:t>DEENK</a:t>
            </a:r>
          </a:p>
          <a:p>
            <a:r>
              <a:rPr lang="hu-HU" sz="1400" dirty="0" smtClean="0"/>
              <a:t>2011.08.10</a:t>
            </a:r>
            <a:endParaRPr lang="hu-HU" sz="1400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hu-HU" dirty="0" smtClean="0"/>
              <a:t>Doktori iskola titkára</a:t>
            </a:r>
          </a:p>
          <a:p>
            <a:pPr lvl="1"/>
            <a:r>
              <a:rPr lang="hu-HU" dirty="0" smtClean="0"/>
              <a:t>Adatok ellenőrzése</a:t>
            </a:r>
          </a:p>
          <a:p>
            <a:pPr lvl="1"/>
            <a:r>
              <a:rPr lang="hu-HU" dirty="0" smtClean="0"/>
              <a:t>Visszautasítás hiányos vagy hibás adatok esetén</a:t>
            </a:r>
          </a:p>
          <a:p>
            <a:pPr lvl="2"/>
            <a:r>
              <a:rPr lang="hu-HU" dirty="0" smtClean="0"/>
              <a:t>A hallgató e-mailt kap a visszautasításról</a:t>
            </a:r>
          </a:p>
          <a:p>
            <a:pPr lvl="2"/>
            <a:r>
              <a:rPr lang="hu-HU" dirty="0" smtClean="0"/>
              <a:t>A dokumentum bekerül a hallgató „Saját DEA” oldalán a „Befejezetlen beküldések” közé</a:t>
            </a:r>
          </a:p>
          <a:p>
            <a:pPr lvl="2"/>
            <a:r>
              <a:rPr lang="hu-HU" dirty="0" smtClean="0"/>
              <a:t>Nem kell újrakezdeni a feltöltést! Javítható a visszautasított anyag</a:t>
            </a:r>
          </a:p>
          <a:p>
            <a:pPr lvl="1"/>
            <a:r>
              <a:rPr lang="hu-HU" dirty="0" smtClean="0"/>
              <a:t>Elfogadás megfelelő adatok esetén</a:t>
            </a:r>
          </a:p>
          <a:p>
            <a:r>
              <a:rPr lang="hu-HU" dirty="0" smtClean="0"/>
              <a:t>Könyvtár</a:t>
            </a:r>
          </a:p>
          <a:p>
            <a:pPr lvl="1"/>
            <a:r>
              <a:rPr lang="hu-HU" dirty="0" smtClean="0"/>
              <a:t>Dokumetumok szolgáltatható „pdf” formátumúra konvertálása</a:t>
            </a:r>
          </a:p>
          <a:p>
            <a:pPr lvl="1"/>
            <a:r>
              <a:rPr lang="hu-HU" dirty="0" smtClean="0"/>
              <a:t>Leíró adatok formai javítása</a:t>
            </a:r>
          </a:p>
          <a:p>
            <a:pPr lvl="1"/>
            <a:r>
              <a:rPr lang="hu-HU" dirty="0" smtClean="0"/>
              <a:t>5 munkanap áll a rendelkezésükre</a:t>
            </a:r>
          </a:p>
          <a:p>
            <a:pPr lvl="1"/>
            <a:r>
              <a:rPr lang="hu-HU" dirty="0" smtClean="0"/>
              <a:t>Javítások után a dokumentum elfogadásra kerül</a:t>
            </a:r>
          </a:p>
          <a:p>
            <a:pPr marL="0" indent="0">
              <a:buNone/>
            </a:pPr>
            <a:endParaRPr lang="hu-HU" dirty="0" smtClean="0"/>
          </a:p>
        </p:txBody>
      </p:sp>
    </p:spTree>
    <p:extLst>
      <p:ext uri="{BB962C8B-B14F-4D97-AF65-F5344CB8AC3E}">
        <p14:creationId xmlns:p14="http://schemas.microsoft.com/office/powerpoint/2010/main" val="312924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PhD dokumentum elérhetősége</a:t>
            </a:r>
            <a:endParaRPr lang="hu-H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/>
        <p:txBody>
          <a:bodyPr>
            <a:normAutofit lnSpcReduction="10000"/>
          </a:bodyPr>
          <a:lstStyle/>
          <a:p>
            <a:r>
              <a:rPr lang="hu-HU" sz="2800" dirty="0" smtClean="0"/>
              <a:t>DEA</a:t>
            </a:r>
            <a:endParaRPr lang="hu-HU" sz="1400" dirty="0" smtClean="0"/>
          </a:p>
          <a:p>
            <a:endParaRPr lang="hu-HU" dirty="0"/>
          </a:p>
          <a:p>
            <a:endParaRPr lang="hu-HU" dirty="0" smtClean="0"/>
          </a:p>
          <a:p>
            <a:endParaRPr lang="hu-HU" dirty="0"/>
          </a:p>
          <a:p>
            <a:endParaRPr lang="hu-HU" dirty="0" smtClean="0"/>
          </a:p>
          <a:p>
            <a:endParaRPr lang="hu-HU" dirty="0" smtClean="0"/>
          </a:p>
          <a:p>
            <a:endParaRPr lang="hu-HU" dirty="0"/>
          </a:p>
          <a:p>
            <a:r>
              <a:rPr lang="hu-HU" sz="1400" dirty="0" smtClean="0"/>
              <a:t>DEENK</a:t>
            </a:r>
          </a:p>
          <a:p>
            <a:r>
              <a:rPr lang="hu-HU" sz="1400" dirty="0" smtClean="0"/>
              <a:t>2011.08.10</a:t>
            </a:r>
            <a:endParaRPr lang="hu-HU" sz="1400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Dokumentum elérhető a repozitóriumban</a:t>
            </a:r>
          </a:p>
          <a:p>
            <a:pPr lvl="1"/>
            <a:r>
              <a:rPr lang="hu-HU" dirty="0" smtClean="0"/>
              <a:t>E-mail-ben értesítés a PhD hallgató számára</a:t>
            </a:r>
          </a:p>
          <a:p>
            <a:pPr lvl="1"/>
            <a:r>
              <a:rPr lang="hu-HU" dirty="0" smtClean="0"/>
              <a:t>URL ismeretében meghírdethető a védés a doktori.hu-n</a:t>
            </a:r>
          </a:p>
          <a:p>
            <a:pPr marL="0" indent="0">
              <a:buNone/>
            </a:pPr>
            <a:endParaRPr lang="hu-HU" dirty="0" smtClean="0"/>
          </a:p>
        </p:txBody>
      </p:sp>
    </p:spTree>
    <p:extLst>
      <p:ext uri="{BB962C8B-B14F-4D97-AF65-F5344CB8AC3E}">
        <p14:creationId xmlns:p14="http://schemas.microsoft.com/office/powerpoint/2010/main" val="3783703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543800" cy="1254968"/>
          </a:xfrm>
        </p:spPr>
        <p:txBody>
          <a:bodyPr>
            <a:normAutofit fontScale="92500" lnSpcReduction="10000"/>
          </a:bodyPr>
          <a:lstStyle/>
          <a:p>
            <a:r>
              <a:rPr lang="hu-HU" dirty="0" smtClean="0"/>
              <a:t>Leíró adatok.</a:t>
            </a:r>
          </a:p>
          <a:p>
            <a:r>
              <a:rPr lang="hu-HU" dirty="0" smtClean="0"/>
              <a:t>Fájlok – csak a megfelelő formátum érhető el.</a:t>
            </a:r>
          </a:p>
          <a:p>
            <a:r>
              <a:rPr lang="hu-HU" dirty="0" smtClean="0"/>
              <a:t>Csatolt CC Licenc az oldal alján</a:t>
            </a:r>
          </a:p>
          <a:p>
            <a:r>
              <a:rPr lang="hu-HU" dirty="0" smtClean="0"/>
              <a:t>„Ajánld másoknak” funkció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DEA – Elérhető tétel</a:t>
            </a:r>
            <a:endParaRPr lang="hu-HU" dirty="0"/>
          </a:p>
        </p:txBody>
      </p:sp>
      <p:sp>
        <p:nvSpPr>
          <p:cNvPr id="4" name="Picture Placeholder 3"/>
          <p:cNvSpPr>
            <a:spLocks noGrp="1"/>
          </p:cNvSpPr>
          <p:nvPr>
            <p:ph type="pic" idx="1"/>
          </p:nvPr>
        </p:nvSpPr>
        <p:spPr/>
      </p:sp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44" t="11820" r="3144" b="12121"/>
          <a:stretch/>
        </p:blipFill>
        <p:spPr bwMode="auto">
          <a:xfrm>
            <a:off x="3325942" y="116632"/>
            <a:ext cx="4104455" cy="24029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53" t="11151" r="2459" b="12786"/>
          <a:stretch/>
        </p:blipFill>
        <p:spPr bwMode="auto">
          <a:xfrm>
            <a:off x="3325942" y="2171312"/>
            <a:ext cx="4104456" cy="23685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3326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Részletes tájékoztatás</a:t>
            </a:r>
            <a:endParaRPr lang="hu-H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/>
        <p:txBody>
          <a:bodyPr>
            <a:normAutofit lnSpcReduction="10000"/>
          </a:bodyPr>
          <a:lstStyle/>
          <a:p>
            <a:r>
              <a:rPr lang="hu-HU" sz="2800" dirty="0" smtClean="0"/>
              <a:t>DEA</a:t>
            </a:r>
            <a:endParaRPr lang="hu-HU" sz="1400" dirty="0" smtClean="0"/>
          </a:p>
          <a:p>
            <a:endParaRPr lang="hu-HU" dirty="0"/>
          </a:p>
          <a:p>
            <a:endParaRPr lang="hu-HU" dirty="0" smtClean="0"/>
          </a:p>
          <a:p>
            <a:endParaRPr lang="hu-HU" dirty="0"/>
          </a:p>
          <a:p>
            <a:endParaRPr lang="hu-HU" dirty="0" smtClean="0"/>
          </a:p>
          <a:p>
            <a:endParaRPr lang="hu-HU" dirty="0" smtClean="0"/>
          </a:p>
          <a:p>
            <a:endParaRPr lang="hu-HU" dirty="0"/>
          </a:p>
          <a:p>
            <a:r>
              <a:rPr lang="hu-HU" sz="1400" dirty="0" smtClean="0"/>
              <a:t>DEENK</a:t>
            </a:r>
          </a:p>
          <a:p>
            <a:r>
              <a:rPr lang="hu-HU" sz="1400" dirty="0" smtClean="0"/>
              <a:t>2011.08.10</a:t>
            </a:r>
            <a:endParaRPr lang="hu-HU" sz="1400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hu-HU" dirty="0" smtClean="0"/>
          </a:p>
          <a:p>
            <a:pPr marL="0" indent="0">
              <a:buNone/>
            </a:pPr>
            <a:endParaRPr lang="hu-HU" dirty="0"/>
          </a:p>
          <a:p>
            <a:pPr marL="0" indent="0">
              <a:buNone/>
            </a:pPr>
            <a:endParaRPr lang="hu-HU" dirty="0" smtClean="0"/>
          </a:p>
          <a:p>
            <a:pPr marL="0" indent="0">
              <a:buNone/>
            </a:pPr>
            <a:r>
              <a:rPr lang="hu-HU" sz="2400" dirty="0" smtClean="0"/>
              <a:t>http</a:t>
            </a:r>
            <a:r>
              <a:rPr lang="hu-HU" sz="2400" dirty="0"/>
              <a:t>://dea.lib.unideb.hu/dea/handle/2437/2802</a:t>
            </a:r>
            <a:endParaRPr lang="hu-HU" sz="2400" dirty="0" smtClean="0"/>
          </a:p>
        </p:txBody>
      </p:sp>
    </p:spTree>
    <p:extLst>
      <p:ext uri="{BB962C8B-B14F-4D97-AF65-F5344CB8AC3E}">
        <p14:creationId xmlns:p14="http://schemas.microsoft.com/office/powerpoint/2010/main" val="1731529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Online?</a:t>
            </a:r>
            <a:endParaRPr lang="hu-H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/>
        <p:txBody>
          <a:bodyPr>
            <a:normAutofit lnSpcReduction="10000"/>
          </a:bodyPr>
          <a:lstStyle/>
          <a:p>
            <a:r>
              <a:rPr lang="hu-HU" sz="2800" dirty="0" smtClean="0"/>
              <a:t>DEA</a:t>
            </a:r>
            <a:endParaRPr lang="hu-HU" sz="1400" dirty="0" smtClean="0"/>
          </a:p>
          <a:p>
            <a:endParaRPr lang="hu-HU" dirty="0"/>
          </a:p>
          <a:p>
            <a:endParaRPr lang="hu-HU" dirty="0" smtClean="0"/>
          </a:p>
          <a:p>
            <a:endParaRPr lang="hu-HU" dirty="0"/>
          </a:p>
          <a:p>
            <a:endParaRPr lang="hu-HU" dirty="0" smtClean="0"/>
          </a:p>
          <a:p>
            <a:endParaRPr lang="hu-HU" dirty="0" smtClean="0"/>
          </a:p>
          <a:p>
            <a:endParaRPr lang="hu-HU" dirty="0"/>
          </a:p>
          <a:p>
            <a:r>
              <a:rPr lang="hu-HU" sz="1400" dirty="0" smtClean="0"/>
              <a:t>DEENK</a:t>
            </a:r>
          </a:p>
          <a:p>
            <a:r>
              <a:rPr lang="hu-HU" sz="1400" dirty="0" smtClean="0"/>
              <a:t>2011.08.10</a:t>
            </a:r>
            <a:endParaRPr lang="hu-HU" sz="1400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hu-HU" dirty="0" smtClean="0"/>
          </a:p>
          <a:p>
            <a:pPr marL="0" indent="0">
              <a:buNone/>
            </a:pPr>
            <a:endParaRPr lang="hu-HU" dirty="0"/>
          </a:p>
          <a:p>
            <a:pPr marL="0" indent="0">
              <a:buNone/>
            </a:pPr>
            <a:endParaRPr lang="hu-HU" dirty="0" smtClean="0"/>
          </a:p>
          <a:p>
            <a:pPr marL="0" indent="0" algn="ctr">
              <a:buNone/>
            </a:pPr>
            <a:r>
              <a:rPr lang="hu-HU" sz="2400" dirty="0" smtClean="0">
                <a:hlinkClick r:id="rId2"/>
              </a:rPr>
              <a:t>http</a:t>
            </a:r>
            <a:r>
              <a:rPr lang="hu-HU" sz="2400" dirty="0">
                <a:hlinkClick r:id="rId2"/>
              </a:rPr>
              <a:t>://</a:t>
            </a:r>
            <a:r>
              <a:rPr lang="hu-HU" sz="2400" dirty="0" smtClean="0">
                <a:hlinkClick r:id="rId2"/>
              </a:rPr>
              <a:t>dea.lib.unideb.hu</a:t>
            </a:r>
            <a:endParaRPr lang="hu-HU" sz="2400" dirty="0" smtClean="0"/>
          </a:p>
          <a:p>
            <a:pPr marL="0" indent="0">
              <a:buNone/>
            </a:pPr>
            <a:endParaRPr lang="hu-HU" sz="2400" dirty="0" smtClean="0"/>
          </a:p>
        </p:txBody>
      </p:sp>
    </p:spTree>
    <p:extLst>
      <p:ext uri="{BB962C8B-B14F-4D97-AF65-F5344CB8AC3E}">
        <p14:creationId xmlns:p14="http://schemas.microsoft.com/office/powerpoint/2010/main" val="2807168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Kérdések?</a:t>
            </a:r>
            <a:endParaRPr lang="hu-H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/>
        <p:txBody>
          <a:bodyPr>
            <a:normAutofit lnSpcReduction="10000"/>
          </a:bodyPr>
          <a:lstStyle/>
          <a:p>
            <a:r>
              <a:rPr lang="hu-HU" sz="2800" dirty="0" smtClean="0"/>
              <a:t>DEA</a:t>
            </a:r>
            <a:endParaRPr lang="hu-HU" sz="1400" dirty="0" smtClean="0"/>
          </a:p>
          <a:p>
            <a:endParaRPr lang="hu-HU" dirty="0"/>
          </a:p>
          <a:p>
            <a:endParaRPr lang="hu-HU" dirty="0" smtClean="0"/>
          </a:p>
          <a:p>
            <a:endParaRPr lang="hu-HU" dirty="0"/>
          </a:p>
          <a:p>
            <a:endParaRPr lang="hu-HU" dirty="0" smtClean="0"/>
          </a:p>
          <a:p>
            <a:endParaRPr lang="hu-HU" dirty="0" smtClean="0"/>
          </a:p>
          <a:p>
            <a:endParaRPr lang="hu-HU" dirty="0"/>
          </a:p>
          <a:p>
            <a:r>
              <a:rPr lang="hu-HU" sz="1400" dirty="0" smtClean="0"/>
              <a:t>DEENK</a:t>
            </a:r>
          </a:p>
          <a:p>
            <a:r>
              <a:rPr lang="hu-HU" sz="1400" dirty="0" smtClean="0"/>
              <a:t>2011.08.10</a:t>
            </a:r>
            <a:endParaRPr lang="hu-HU" sz="1400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hu-HU" dirty="0" smtClean="0"/>
          </a:p>
          <a:p>
            <a:pPr marL="0" indent="0">
              <a:buNone/>
            </a:pPr>
            <a:endParaRPr lang="hu-HU" dirty="0" smtClean="0"/>
          </a:p>
          <a:p>
            <a:pPr marL="0" indent="0">
              <a:buNone/>
            </a:pPr>
            <a:r>
              <a:rPr lang="hu-HU" sz="2400" dirty="0" smtClean="0"/>
              <a:t>Köszönöm a figyelmet!</a:t>
            </a:r>
          </a:p>
          <a:p>
            <a:pPr marL="0" indent="0">
              <a:buNone/>
            </a:pPr>
            <a:endParaRPr lang="hu-HU" sz="2400" dirty="0"/>
          </a:p>
          <a:p>
            <a:pPr marL="0" indent="0">
              <a:buNone/>
            </a:pPr>
            <a:r>
              <a:rPr lang="hu-HU" sz="2400" dirty="0" smtClean="0"/>
              <a:t>E-mail: dspace-help@lib.unideb.hu</a:t>
            </a:r>
          </a:p>
        </p:txBody>
      </p:sp>
    </p:spTree>
    <p:extLst>
      <p:ext uri="{BB962C8B-B14F-4D97-AF65-F5344CB8AC3E}">
        <p14:creationId xmlns:p14="http://schemas.microsoft.com/office/powerpoint/2010/main" val="4021140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an">
  <a:themeElements>
    <a:clrScheme name="Couture">
      <a:dk1>
        <a:sysClr val="windowText" lastClr="000000"/>
      </a:dk1>
      <a:lt1>
        <a:sysClr val="window" lastClr="FFFFFF"/>
      </a:lt1>
      <a:dk2>
        <a:srgbClr val="37302A"/>
      </a:dk2>
      <a:lt2>
        <a:srgbClr val="D0CCB9"/>
      </a:lt2>
      <a:accent1>
        <a:srgbClr val="9E8E5C"/>
      </a:accent1>
      <a:accent2>
        <a:srgbClr val="A09781"/>
      </a:accent2>
      <a:accent3>
        <a:srgbClr val="85776D"/>
      </a:accent3>
      <a:accent4>
        <a:srgbClr val="AEAFA9"/>
      </a:accent4>
      <a:accent5>
        <a:srgbClr val="8D878B"/>
      </a:accent5>
      <a:accent6>
        <a:srgbClr val="6B6149"/>
      </a:accent6>
      <a:hlink>
        <a:srgbClr val="B6A272"/>
      </a:hlink>
      <a:folHlink>
        <a:srgbClr val="8A784F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737</TotalTime>
  <Words>943</Words>
  <Application>Microsoft Office PowerPoint</Application>
  <PresentationFormat>On-screen Show (4:3)</PresentationFormat>
  <Paragraphs>305</Paragraphs>
  <Slides>28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29" baseType="lpstr">
      <vt:lpstr>Median</vt:lpstr>
      <vt:lpstr>PhD anyagok elhelyezése az egyetemi repozitóriumban (dea) </vt:lpstr>
      <vt:lpstr>Bevezetés</vt:lpstr>
      <vt:lpstr>Miért is?</vt:lpstr>
      <vt:lpstr>Határidők</vt:lpstr>
      <vt:lpstr>Publikációs Adatbázis</vt:lpstr>
      <vt:lpstr>PuLi igénylése</vt:lpstr>
      <vt:lpstr>PA kezdőoldal</vt:lpstr>
      <vt:lpstr>PA feltöltő űrlap</vt:lpstr>
      <vt:lpstr>PuLi igénylése</vt:lpstr>
      <vt:lpstr>PuLi</vt:lpstr>
      <vt:lpstr>DEA</vt:lpstr>
      <vt:lpstr>Bejelentkezés</vt:lpstr>
      <vt:lpstr>Bejelentkezés</vt:lpstr>
      <vt:lpstr>Gyakori probléma</vt:lpstr>
      <vt:lpstr>Egyéb probléma</vt:lpstr>
      <vt:lpstr>PhD dokumentum feltöltése</vt:lpstr>
      <vt:lpstr>DEA feltöltés – Adatok 1</vt:lpstr>
      <vt:lpstr>DEA feltöltés – Adatok 2</vt:lpstr>
      <vt:lpstr>DEA feltöltés – Adatok 3</vt:lpstr>
      <vt:lpstr>DEA feltöltés – Fájlok feltöltése</vt:lpstr>
      <vt:lpstr>PhD dokumentum feltöltése</vt:lpstr>
      <vt:lpstr>DEA - Feltöltés folytatása vagy javítása</vt:lpstr>
      <vt:lpstr>PhD dokumentum ellenőrzése</vt:lpstr>
      <vt:lpstr>PhD dokumentum elérhetősége</vt:lpstr>
      <vt:lpstr>DEA – Elérhető tétel</vt:lpstr>
      <vt:lpstr>Részletes tájékoztatás</vt:lpstr>
      <vt:lpstr>Online?</vt:lpstr>
      <vt:lpstr>Kérdések?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PhD anyagok elhelyezése az egyetemi repozitóriumban (dea)</dc:title>
  <dc:creator>hgabi</dc:creator>
  <cp:lastModifiedBy>hgabi</cp:lastModifiedBy>
  <cp:revision>26</cp:revision>
  <dcterms:created xsi:type="dcterms:W3CDTF">2011-08-09T18:49:12Z</dcterms:created>
  <dcterms:modified xsi:type="dcterms:W3CDTF">2011-08-10T07:06:25Z</dcterms:modified>
</cp:coreProperties>
</file>